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876" r:id="rId3"/>
    <p:sldId id="877" r:id="rId4"/>
    <p:sldId id="887" r:id="rId5"/>
    <p:sldId id="884" r:id="rId6"/>
    <p:sldId id="888" r:id="rId7"/>
    <p:sldId id="889" r:id="rId8"/>
    <p:sldId id="890" r:id="rId9"/>
    <p:sldId id="891"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26" autoAdjust="0"/>
    <p:restoredTop sz="82188" autoAdjust="0"/>
  </p:normalViewPr>
  <p:slideViewPr>
    <p:cSldViewPr>
      <p:cViewPr varScale="1">
        <p:scale>
          <a:sx n="181" d="100"/>
          <a:sy n="181" d="100"/>
        </p:scale>
        <p:origin x="184" y="7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12/23/19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55860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277400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5815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23381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72773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5:11-21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0965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Therefore, knowing the fear of the Lord, we persuade others.  But what we are is known to God, and I hope it is known also to your conscience.  </a:t>
            </a:r>
            <a:r>
              <a:rPr lang="en-AU" sz="2700" b="1" baseline="30000" dirty="0">
                <a:solidFill>
                  <a:schemeClr val="bg1"/>
                </a:solidFill>
                <a:latin typeface="Times New Roman" panose="02020603050405020304" pitchFamily="18" charset="0"/>
                <a:ea typeface="Arial" panose="020B0604020202020204" pitchFamily="34" charset="0"/>
              </a:rPr>
              <a:t>12 </a:t>
            </a:r>
            <a:r>
              <a:rPr lang="en-AU" sz="2700" dirty="0">
                <a:solidFill>
                  <a:schemeClr val="bg1"/>
                </a:solidFill>
                <a:latin typeface="Times New Roman" panose="02020603050405020304" pitchFamily="18" charset="0"/>
                <a:ea typeface="Arial" panose="020B0604020202020204" pitchFamily="34" charset="0"/>
              </a:rPr>
              <a:t>We are not commending ourselves to you again but giving you cause to boast about us, so that you may be able to answer those who boast about outward appearance and not about what is in the heart.  </a:t>
            </a:r>
            <a:r>
              <a:rPr lang="en-AU" sz="2700" b="1" baseline="30000" dirty="0">
                <a:solidFill>
                  <a:schemeClr val="bg1"/>
                </a:solidFill>
                <a:latin typeface="Times New Roman" panose="02020603050405020304" pitchFamily="18" charset="0"/>
                <a:ea typeface="Arial" panose="020B0604020202020204" pitchFamily="34" charset="0"/>
              </a:rPr>
              <a:t>13 </a:t>
            </a:r>
            <a:r>
              <a:rPr lang="en-AU" sz="2700" dirty="0">
                <a:solidFill>
                  <a:schemeClr val="bg1"/>
                </a:solidFill>
                <a:latin typeface="Times New Roman" panose="02020603050405020304" pitchFamily="18" charset="0"/>
                <a:ea typeface="Arial" panose="020B0604020202020204" pitchFamily="34" charset="0"/>
              </a:rPr>
              <a:t>For if we are beside ourselves, it is for God;  if we are in our right mind, it is for you.  </a:t>
            </a:r>
            <a:r>
              <a:rPr lang="en-AU" sz="2700" b="1" baseline="30000" dirty="0">
                <a:solidFill>
                  <a:schemeClr val="bg1"/>
                </a:solidFill>
                <a:latin typeface="Times New Roman" panose="02020603050405020304" pitchFamily="18" charset="0"/>
                <a:ea typeface="Arial" panose="020B0604020202020204" pitchFamily="34" charset="0"/>
              </a:rPr>
              <a:t>14 </a:t>
            </a:r>
            <a:r>
              <a:rPr lang="en-AU" sz="2700" dirty="0">
                <a:solidFill>
                  <a:schemeClr val="bg1"/>
                </a:solidFill>
                <a:latin typeface="Times New Roman" panose="02020603050405020304" pitchFamily="18" charset="0"/>
                <a:ea typeface="Arial" panose="020B0604020202020204" pitchFamily="34" charset="0"/>
              </a:rPr>
              <a:t>For the love of Christ controls us, because we have concluded this:  that one has died for all, therefore all have died;  </a:t>
            </a:r>
            <a:r>
              <a:rPr lang="en-AU" sz="2700" b="1" baseline="30000" dirty="0">
                <a:solidFill>
                  <a:schemeClr val="bg1"/>
                </a:solidFill>
                <a:latin typeface="Times New Roman" panose="02020603050405020304" pitchFamily="18" charset="0"/>
                <a:ea typeface="Arial" panose="020B0604020202020204" pitchFamily="34" charset="0"/>
              </a:rPr>
              <a:t>15 </a:t>
            </a:r>
            <a:r>
              <a:rPr lang="en-AU" sz="2700" dirty="0">
                <a:solidFill>
                  <a:schemeClr val="bg1"/>
                </a:solidFill>
                <a:latin typeface="Times New Roman" panose="02020603050405020304" pitchFamily="18" charset="0"/>
                <a:ea typeface="Arial" panose="020B0604020202020204" pitchFamily="34" charset="0"/>
              </a:rPr>
              <a:t>and he died for all, that those who live might no longer live for themselves but for him who for their sake died and was raised.</a:t>
            </a:r>
            <a:r>
              <a:rPr lang="en-AU" sz="2700" dirty="0">
                <a:solidFill>
                  <a:schemeClr val="bg1"/>
                </a:solidFill>
              </a:rPr>
              <a:t> </a:t>
            </a:r>
            <a:endParaRPr lang="en-GB" sz="27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557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rPr>
              <a:t>16 </a:t>
            </a:r>
            <a:r>
              <a:rPr lang="en-AU" sz="2500" dirty="0">
                <a:solidFill>
                  <a:schemeClr val="bg1"/>
                </a:solidFill>
                <a:latin typeface="Times New Roman" panose="02020603050405020304" pitchFamily="18" charset="0"/>
                <a:ea typeface="Arial" panose="020B0604020202020204" pitchFamily="34" charset="0"/>
              </a:rPr>
              <a:t>From now on, therefore, we regard no one according to the flesh.  Even though we once regarded Christ according to the flesh, we regard him thus no longer.  </a:t>
            </a:r>
            <a:r>
              <a:rPr lang="en-AU" sz="2500" b="1" baseline="30000" dirty="0">
                <a:solidFill>
                  <a:schemeClr val="bg1"/>
                </a:solidFill>
                <a:latin typeface="Times New Roman" panose="02020603050405020304" pitchFamily="18" charset="0"/>
                <a:ea typeface="Arial" panose="020B0604020202020204" pitchFamily="34" charset="0"/>
              </a:rPr>
              <a:t>17 </a:t>
            </a:r>
            <a:r>
              <a:rPr lang="en-AU" sz="2500" dirty="0">
                <a:solidFill>
                  <a:schemeClr val="bg1"/>
                </a:solidFill>
                <a:latin typeface="Times New Roman" panose="02020603050405020304" pitchFamily="18" charset="0"/>
                <a:ea typeface="Arial" panose="020B0604020202020204" pitchFamily="34" charset="0"/>
              </a:rPr>
              <a:t>Therefore, if anyone is in Christ, he is a new creation.  The old has passed away;  behold, the new has come.  </a:t>
            </a:r>
            <a:r>
              <a:rPr lang="en-AU" sz="2500" b="1" baseline="30000" dirty="0">
                <a:solidFill>
                  <a:schemeClr val="bg1"/>
                </a:solidFill>
                <a:latin typeface="Times New Roman" panose="02020603050405020304" pitchFamily="18" charset="0"/>
                <a:ea typeface="Arial" panose="020B0604020202020204" pitchFamily="34" charset="0"/>
              </a:rPr>
              <a:t>18 </a:t>
            </a:r>
            <a:r>
              <a:rPr lang="en-AU" sz="2500" dirty="0">
                <a:solidFill>
                  <a:schemeClr val="bg1"/>
                </a:solidFill>
                <a:latin typeface="Times New Roman" panose="02020603050405020304" pitchFamily="18" charset="0"/>
                <a:ea typeface="Arial" panose="020B0604020202020204" pitchFamily="34" charset="0"/>
              </a:rPr>
              <a:t>All this is from God, who through Christ reconciled us to himself and gave us the ministry of reconciliation;  </a:t>
            </a:r>
            <a:r>
              <a:rPr lang="en-AU" sz="2500" b="1" baseline="30000" dirty="0">
                <a:solidFill>
                  <a:schemeClr val="bg1"/>
                </a:solidFill>
                <a:latin typeface="Times New Roman" panose="02020603050405020304" pitchFamily="18" charset="0"/>
                <a:ea typeface="Arial" panose="020B0604020202020204" pitchFamily="34" charset="0"/>
              </a:rPr>
              <a:t>19 </a:t>
            </a:r>
            <a:r>
              <a:rPr lang="en-AU" sz="2500" dirty="0">
                <a:solidFill>
                  <a:schemeClr val="bg1"/>
                </a:solidFill>
                <a:latin typeface="Times New Roman" panose="02020603050405020304" pitchFamily="18" charset="0"/>
                <a:ea typeface="Arial" panose="020B0604020202020204" pitchFamily="34" charset="0"/>
              </a:rPr>
              <a:t>that is, in Christ God was reconciling the world to himself, not counting their trespasses against them, and entrusting to us the message of reconciliation.  </a:t>
            </a:r>
            <a:r>
              <a:rPr lang="en-AU" sz="2500" b="1" baseline="30000" dirty="0">
                <a:solidFill>
                  <a:schemeClr val="bg1"/>
                </a:solidFill>
                <a:latin typeface="Times New Roman" panose="02020603050405020304" pitchFamily="18" charset="0"/>
                <a:ea typeface="Arial" panose="020B0604020202020204" pitchFamily="34" charset="0"/>
              </a:rPr>
              <a:t>20 </a:t>
            </a:r>
            <a:r>
              <a:rPr lang="en-AU" sz="2500" dirty="0">
                <a:solidFill>
                  <a:schemeClr val="bg1"/>
                </a:solidFill>
                <a:latin typeface="Times New Roman" panose="02020603050405020304" pitchFamily="18" charset="0"/>
                <a:ea typeface="Arial" panose="020B0604020202020204" pitchFamily="34" charset="0"/>
              </a:rPr>
              <a:t>Therefore, we are ambassadors for Christ, God making his appeal through us.  We implore </a:t>
            </a:r>
            <a:r>
              <a:rPr lang="en-AU" sz="2500" dirty="0">
                <a:solidFill>
                  <a:schemeClr val="bg1"/>
                </a:solidFill>
                <a:latin typeface="Times New Roman" panose="02020603050405020304" pitchFamily="18" charset="0"/>
                <a:ea typeface="Arial" panose="020B0604020202020204" pitchFamily="34" charset="0"/>
                <a:cs typeface="Times New Roman (Headings)"/>
              </a:rPr>
              <a:t>you</a:t>
            </a:r>
            <a:r>
              <a:rPr lang="en-AU" sz="2500" dirty="0">
                <a:solidFill>
                  <a:schemeClr val="bg1"/>
                </a:solidFill>
                <a:latin typeface="Times New Roman" panose="02020603050405020304" pitchFamily="18" charset="0"/>
                <a:ea typeface="Arial" panose="020B0604020202020204" pitchFamily="34" charset="0"/>
              </a:rPr>
              <a:t> on behalf of Christ, be reconciled to God.  </a:t>
            </a:r>
            <a:r>
              <a:rPr lang="en-AU" sz="2500" b="1" baseline="30000" dirty="0">
                <a:solidFill>
                  <a:schemeClr val="bg1"/>
                </a:solidFill>
                <a:latin typeface="Times New Roman" panose="02020603050405020304" pitchFamily="18" charset="0"/>
                <a:ea typeface="Arial" panose="020B0604020202020204" pitchFamily="34" charset="0"/>
              </a:rPr>
              <a:t>21 </a:t>
            </a:r>
            <a:r>
              <a:rPr lang="en-AU" sz="2500" dirty="0">
                <a:solidFill>
                  <a:schemeClr val="bg1"/>
                </a:solidFill>
                <a:latin typeface="Times New Roman" panose="02020603050405020304" pitchFamily="18" charset="0"/>
                <a:ea typeface="Arial" panose="020B0604020202020204" pitchFamily="34" charset="0"/>
              </a:rPr>
              <a:t>For our sake he made him to be sin who knew no sin, so that in him we might become the righteousness of God.</a:t>
            </a:r>
            <a:r>
              <a:rPr lang="en-AU" sz="2500" dirty="0">
                <a:solidFill>
                  <a:schemeClr val="bg1"/>
                </a:solidFill>
              </a:rPr>
              <a:t> </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istmas Haiku 2015 Countdown 25 | Journey with God">
            <a:extLst>
              <a:ext uri="{FF2B5EF4-FFF2-40B4-BE49-F238E27FC236}">
                <a16:creationId xmlns:a16="http://schemas.microsoft.com/office/drawing/2014/main" id="{72E6363D-970E-024B-84EA-2AC9D2F416F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669851" y="0"/>
            <a:ext cx="5804297" cy="5715000"/>
          </a:xfrm>
          <a:prstGeom prst="rect">
            <a:avLst/>
          </a:prstGeom>
        </p:spPr>
      </p:pic>
      <p:sp>
        <p:nvSpPr>
          <p:cNvPr id="5" name="TextBox 4">
            <a:extLst>
              <a:ext uri="{FF2B5EF4-FFF2-40B4-BE49-F238E27FC236}">
                <a16:creationId xmlns:a16="http://schemas.microsoft.com/office/drawing/2014/main" id="{AFDCCF9D-CCB7-624A-974D-1BD5275F40E6}"/>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Tree>
    <p:extLst>
      <p:ext uri="{BB962C8B-B14F-4D97-AF65-F5344CB8AC3E}">
        <p14:creationId xmlns:p14="http://schemas.microsoft.com/office/powerpoint/2010/main" val="2947215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5076056" y="16847"/>
            <a:ext cx="4042354" cy="769441"/>
          </a:xfrm>
          <a:prstGeom prst="rect">
            <a:avLst/>
          </a:prstGeom>
          <a:noFill/>
          <a:ln>
            <a:noFill/>
          </a:ln>
        </p:spPr>
        <p:txBody>
          <a:bodyPr wrap="square" rtlCol="0">
            <a:spAutoFit/>
          </a:bodyPr>
          <a:lstStyle/>
          <a:p>
            <a:pPr algn="ctr"/>
            <a:r>
              <a:rPr lang="en-AU" sz="2200" i="1" dirty="0">
                <a:solidFill>
                  <a:schemeClr val="bg1"/>
                </a:solidFill>
                <a:latin typeface="Times New Roman" panose="02020603050405020304" pitchFamily="18" charset="0"/>
                <a:cs typeface="Times New Roman" panose="02020603050405020304" pitchFamily="18" charset="0"/>
              </a:rPr>
              <a:t>Peace on Earth and mercy mild;</a:t>
            </a:r>
            <a:br>
              <a:rPr lang="en-AU" sz="2200" i="1" dirty="0">
                <a:solidFill>
                  <a:schemeClr val="bg1"/>
                </a:solidFill>
                <a:latin typeface="Times New Roman" panose="02020603050405020304" pitchFamily="18" charset="0"/>
                <a:cs typeface="Times New Roman" panose="02020603050405020304" pitchFamily="18" charset="0"/>
              </a:rPr>
            </a:br>
            <a:r>
              <a:rPr lang="en-AU" sz="2200" i="1" dirty="0">
                <a:solidFill>
                  <a:schemeClr val="bg1"/>
                </a:solidFill>
                <a:latin typeface="Times New Roman" panose="02020603050405020304" pitchFamily="18" charset="0"/>
                <a:cs typeface="Times New Roman" panose="02020603050405020304" pitchFamily="18" charset="0"/>
              </a:rPr>
              <a:t>God and sinner reconciled.</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491520"/>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peace only comes through reconciliation</a:t>
            </a:r>
          </a:p>
        </p:txBody>
      </p:sp>
      <p:sp>
        <p:nvSpPr>
          <p:cNvPr id="18" name="Rectangle 17">
            <a:extLst>
              <a:ext uri="{FF2B5EF4-FFF2-40B4-BE49-F238E27FC236}">
                <a16:creationId xmlns:a16="http://schemas.microsoft.com/office/drawing/2014/main" id="{50D526F1-DF96-1B49-8B8D-29F7F6D7B87E}"/>
              </a:ext>
            </a:extLst>
          </p:cNvPr>
          <p:cNvSpPr/>
          <p:nvPr/>
        </p:nvSpPr>
        <p:spPr>
          <a:xfrm>
            <a:off x="161763" y="2206646"/>
            <a:ext cx="8820472" cy="1663340"/>
          </a:xfrm>
          <a:prstGeom prst="rect">
            <a:avLst/>
          </a:prstGeom>
          <a:solidFill>
            <a:schemeClr val="bg1"/>
          </a:solidFill>
        </p:spPr>
        <p:txBody>
          <a:bodyPr wrap="square">
            <a:spAutoFit/>
          </a:bodyPr>
          <a:lstStyle/>
          <a:p>
            <a:pPr marL="0" marR="0">
              <a:lnSpc>
                <a:spcPct val="115000"/>
              </a:lnSpc>
              <a:spcBef>
                <a:spcPts val="0"/>
              </a:spcBef>
              <a:spcAft>
                <a:spcPts val="1000"/>
              </a:spcAft>
            </a:pPr>
            <a:r>
              <a:rPr lang="en-US" b="1" baseline="30000" dirty="0">
                <a:latin typeface="Comic Sans MS" panose="030F0902030302020204" pitchFamily="66" charset="0"/>
                <a:cs typeface="Times New Roman" panose="02020603050405020304" pitchFamily="18" charset="0"/>
              </a:rPr>
              <a:t>Matthew 1:20 </a:t>
            </a:r>
            <a:r>
              <a:rPr lang="en-US" dirty="0">
                <a:latin typeface="Comic Sans MS" panose="030F0902030302020204" pitchFamily="66" charset="0"/>
                <a:cs typeface="Times New Roman" panose="02020603050405020304" pitchFamily="18" charset="0"/>
              </a:rPr>
              <a:t>But as he considered these things, behold, an angel of the Lord appeared to him in a dream, saying, “Joseph, son of David, do not fear to take Mary as your wife, for that which is conceived in her is from the Holy Spirit. </a:t>
            </a:r>
            <a:r>
              <a:rPr lang="en-US" b="1" baseline="30000" dirty="0">
                <a:latin typeface="Comic Sans MS" panose="030F0902030302020204" pitchFamily="66" charset="0"/>
                <a:cs typeface="Times New Roman" panose="02020603050405020304" pitchFamily="18" charset="0"/>
              </a:rPr>
              <a:t>21 </a:t>
            </a:r>
            <a:r>
              <a:rPr lang="en-US" dirty="0">
                <a:latin typeface="Comic Sans MS" panose="030F0902030302020204" pitchFamily="66" charset="0"/>
                <a:cs typeface="Times New Roman" panose="02020603050405020304" pitchFamily="18" charset="0"/>
              </a:rPr>
              <a:t>She will bear a son, and you shall call his name Jesus, </a:t>
            </a:r>
            <a:r>
              <a:rPr lang="en-US" u="sng" dirty="0">
                <a:latin typeface="Comic Sans MS" panose="030F0902030302020204" pitchFamily="66" charset="0"/>
                <a:cs typeface="Times New Roman" panose="02020603050405020304" pitchFamily="18" charset="0"/>
              </a:rPr>
              <a:t>for he will save his people from their sins</a:t>
            </a:r>
            <a:r>
              <a:rPr lang="en-US" dirty="0">
                <a:latin typeface="Comic Sans MS" panose="030F0902030302020204" pitchFamily="66" charset="0"/>
                <a:cs typeface="Times New Roman" panose="02020603050405020304" pitchFamily="18" charset="0"/>
              </a:rPr>
              <a:t>.” </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5" name="TextBox 4">
            <a:extLst>
              <a:ext uri="{FF2B5EF4-FFF2-40B4-BE49-F238E27FC236}">
                <a16:creationId xmlns:a16="http://schemas.microsoft.com/office/drawing/2014/main" id="{C7443FDC-4E30-BF4E-9280-CD0037C718DE}"/>
              </a:ext>
            </a:extLst>
          </p:cNvPr>
          <p:cNvSpPr txBox="1"/>
          <p:nvPr/>
        </p:nvSpPr>
        <p:spPr>
          <a:xfrm>
            <a:off x="1547664" y="-7794"/>
            <a:ext cx="3600400" cy="615553"/>
          </a:xfrm>
          <a:prstGeom prst="rect">
            <a:avLst/>
          </a:prstGeom>
          <a:noFill/>
        </p:spPr>
        <p:txBody>
          <a:bodyPr wrap="square" rtlCol="0">
            <a:spAutoFit/>
          </a:bodyPr>
          <a:lstStyle/>
          <a:p>
            <a:r>
              <a:rPr lang="en-AU" sz="3400" b="1" dirty="0">
                <a:solidFill>
                  <a:schemeClr val="bg1"/>
                </a:solidFill>
                <a:latin typeface="Minion Pro" panose="02040503050201020203" pitchFamily="18" charset="0"/>
                <a:cs typeface="Aldhabi" panose="020F0502020204030204" pitchFamily="34" charset="0"/>
              </a:rPr>
              <a:t>Reconciliation</a:t>
            </a:r>
          </a:p>
        </p:txBody>
      </p:sp>
    </p:spTree>
    <p:extLst>
      <p:ext uri="{BB962C8B-B14F-4D97-AF65-F5344CB8AC3E}">
        <p14:creationId xmlns:p14="http://schemas.microsoft.com/office/powerpoint/2010/main" val="147861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uiExpand="1" build="p"/>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5076056" y="16847"/>
            <a:ext cx="4042354" cy="769441"/>
          </a:xfrm>
          <a:prstGeom prst="rect">
            <a:avLst/>
          </a:prstGeom>
          <a:noFill/>
          <a:ln>
            <a:noFill/>
          </a:ln>
        </p:spPr>
        <p:txBody>
          <a:bodyPr wrap="square" rtlCol="0">
            <a:spAutoFit/>
          </a:bodyPr>
          <a:lstStyle/>
          <a:p>
            <a:pPr algn="ctr"/>
            <a:r>
              <a:rPr lang="en-AU" sz="2200" i="1" dirty="0">
                <a:solidFill>
                  <a:schemeClr val="bg1"/>
                </a:solidFill>
                <a:latin typeface="Times New Roman" panose="02020603050405020304" pitchFamily="18" charset="0"/>
                <a:cs typeface="Times New Roman" panose="02020603050405020304" pitchFamily="18" charset="0"/>
              </a:rPr>
              <a:t>Peace on Earth and mercy mild;</a:t>
            </a:r>
            <a:br>
              <a:rPr lang="en-AU" sz="2200" i="1" dirty="0">
                <a:solidFill>
                  <a:schemeClr val="bg1"/>
                </a:solidFill>
                <a:latin typeface="Times New Roman" panose="02020603050405020304" pitchFamily="18" charset="0"/>
                <a:cs typeface="Times New Roman" panose="02020603050405020304" pitchFamily="18" charset="0"/>
              </a:rPr>
            </a:br>
            <a:r>
              <a:rPr lang="en-AU" sz="2200" i="1" dirty="0">
                <a:solidFill>
                  <a:schemeClr val="bg1"/>
                </a:solidFill>
                <a:latin typeface="Times New Roman" panose="02020603050405020304" pitchFamily="18" charset="0"/>
                <a:cs typeface="Times New Roman" panose="02020603050405020304" pitchFamily="18" charset="0"/>
              </a:rPr>
              <a:t>God and sinner reconciled.</a:t>
            </a:r>
          </a:p>
        </p:txBody>
      </p:sp>
      <p:sp>
        <p:nvSpPr>
          <p:cNvPr id="12" name="TextBox 11">
            <a:extLst>
              <a:ext uri="{FF2B5EF4-FFF2-40B4-BE49-F238E27FC236}">
                <a16:creationId xmlns:a16="http://schemas.microsoft.com/office/drawing/2014/main" id="{357E4AAD-A78A-2940-9B56-714D394EDF0C}"/>
              </a:ext>
            </a:extLst>
          </p:cNvPr>
          <p:cNvSpPr txBox="1"/>
          <p:nvPr/>
        </p:nvSpPr>
        <p:spPr>
          <a:xfrm>
            <a:off x="11687" y="2025891"/>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Moves us to please Him (</a:t>
            </a:r>
            <a:r>
              <a:rPr lang="en-AU" sz="2000" dirty="0" err="1">
                <a:solidFill>
                  <a:srgbClr val="FFFF00"/>
                </a:solidFill>
                <a:latin typeface="Times New Roman" panose="02020603050405020304" pitchFamily="18" charset="0"/>
                <a:cs typeface="Times New Roman" panose="02020603050405020304" pitchFamily="18" charset="0"/>
              </a:rPr>
              <a:t>v9</a:t>
            </a:r>
            <a:r>
              <a:rPr lang="en-AU" sz="2000" dirty="0">
                <a:solidFill>
                  <a:srgbClr val="FFFF00"/>
                </a:solidFill>
                <a:latin typeface="Times New Roman" panose="02020603050405020304" pitchFamily="18" charset="0"/>
                <a:cs typeface="Times New Roman" panose="02020603050405020304" pitchFamily="18" charset="0"/>
              </a:rPr>
              <a:t>) &amp; Persuade others to be reconciled to Jesus (</a:t>
            </a:r>
            <a:r>
              <a:rPr lang="en-AU" sz="2000" dirty="0" err="1">
                <a:solidFill>
                  <a:srgbClr val="FFFF00"/>
                </a:solidFill>
                <a:latin typeface="Times New Roman" panose="02020603050405020304" pitchFamily="18" charset="0"/>
                <a:cs typeface="Times New Roman" panose="02020603050405020304" pitchFamily="18" charset="0"/>
              </a:rPr>
              <a:t>v11</a:t>
            </a:r>
            <a:r>
              <a:rPr lang="en-AU" sz="2000" dirty="0">
                <a:solidFill>
                  <a:srgbClr val="FFFF00"/>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491520"/>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peace only comes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came to save us from our sins.  He does it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Restoring a proper balance;  An exchange takes place;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Restores a proper relationship with God</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5" name="TextBox 4">
            <a:extLst>
              <a:ext uri="{FF2B5EF4-FFF2-40B4-BE49-F238E27FC236}">
                <a16:creationId xmlns:a16="http://schemas.microsoft.com/office/drawing/2014/main" id="{C7443FDC-4E30-BF4E-9280-CD0037C718DE}"/>
              </a:ext>
            </a:extLst>
          </p:cNvPr>
          <p:cNvSpPr txBox="1"/>
          <p:nvPr/>
        </p:nvSpPr>
        <p:spPr>
          <a:xfrm>
            <a:off x="1547664" y="-7794"/>
            <a:ext cx="3600400" cy="615553"/>
          </a:xfrm>
          <a:prstGeom prst="rect">
            <a:avLst/>
          </a:prstGeom>
          <a:noFill/>
        </p:spPr>
        <p:txBody>
          <a:bodyPr wrap="square" rtlCol="0">
            <a:spAutoFit/>
          </a:bodyPr>
          <a:lstStyle/>
          <a:p>
            <a:r>
              <a:rPr lang="en-AU" sz="3400" b="1" dirty="0">
                <a:solidFill>
                  <a:schemeClr val="bg1"/>
                </a:solidFill>
                <a:latin typeface="Minion Pro" panose="02040503050201020203" pitchFamily="18" charset="0"/>
                <a:cs typeface="Aldhabi" panose="020F0502020204030204" pitchFamily="34" charset="0"/>
              </a:rPr>
              <a:t>Reconciliation</a:t>
            </a:r>
          </a:p>
        </p:txBody>
      </p:sp>
      <p:sp>
        <p:nvSpPr>
          <p:cNvPr id="9" name="TextBox 8">
            <a:extLst>
              <a:ext uri="{FF2B5EF4-FFF2-40B4-BE49-F238E27FC236}">
                <a16:creationId xmlns:a16="http://schemas.microsoft.com/office/drawing/2014/main" id="{75CCE417-D782-9E4D-9823-E3F1C43A0B90}"/>
              </a:ext>
            </a:extLst>
          </p:cNvPr>
          <p:cNvSpPr txBox="1"/>
          <p:nvPr/>
        </p:nvSpPr>
        <p:spPr>
          <a:xfrm>
            <a:off x="11687" y="1719038"/>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1.  A fear of Christ</a:t>
            </a:r>
            <a:r>
              <a:rPr lang="en-AU" sz="2000" dirty="0">
                <a:solidFill>
                  <a:schemeClr val="bg1"/>
                </a:solidFill>
                <a:latin typeface="Times New Roman" panose="02020603050405020304" pitchFamily="18" charset="0"/>
                <a:cs typeface="Times New Roman" panose="02020603050405020304" pitchFamily="18" charset="0"/>
              </a:rPr>
              <a:t> – We must all appear before the judgment seat of Christ</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A0142E1-8290-4349-B6D9-F20B1EF589CB}"/>
              </a:ext>
            </a:extLst>
          </p:cNvPr>
          <p:cNvSpPr/>
          <p:nvPr/>
        </p:nvSpPr>
        <p:spPr>
          <a:xfrm>
            <a:off x="323528" y="3595853"/>
            <a:ext cx="8730718" cy="1200329"/>
          </a:xfrm>
          <a:prstGeom prst="rect">
            <a:avLst/>
          </a:prstGeom>
          <a:solidFill>
            <a:schemeClr val="bg1"/>
          </a:solidFill>
        </p:spPr>
        <p:txBody>
          <a:bodyPr wrap="square">
            <a:spAutoFit/>
          </a:bodyPr>
          <a:lstStyle/>
          <a:p>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9 </a:t>
            </a:r>
            <a:r>
              <a:rPr lang="en-AU" dirty="0">
                <a:latin typeface="Comic Sans MS" panose="030F0902030302020204" pitchFamily="66" charset="0"/>
                <a:ea typeface="Arial" panose="020B0604020202020204" pitchFamily="34" charset="0"/>
              </a:rPr>
              <a:t>So whether we are at home or away, </a:t>
            </a:r>
            <a:r>
              <a:rPr lang="en-AU" u="sng" dirty="0">
                <a:latin typeface="Comic Sans MS" panose="030F0902030302020204" pitchFamily="66" charset="0"/>
                <a:ea typeface="Arial" panose="020B0604020202020204" pitchFamily="34" charset="0"/>
              </a:rPr>
              <a:t>we make it our aim to please him</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10 </a:t>
            </a:r>
            <a:r>
              <a:rPr lang="en-AU" dirty="0">
                <a:latin typeface="Comic Sans MS" panose="030F0902030302020204" pitchFamily="66" charset="0"/>
                <a:ea typeface="Arial" panose="020B0604020202020204" pitchFamily="34" charset="0"/>
              </a:rPr>
              <a:t>For we </a:t>
            </a:r>
            <a:r>
              <a:rPr lang="en-AU" u="sng" dirty="0">
                <a:latin typeface="Comic Sans MS" panose="030F0902030302020204" pitchFamily="66" charset="0"/>
                <a:ea typeface="Arial" panose="020B0604020202020204" pitchFamily="34" charset="0"/>
              </a:rPr>
              <a:t>must all appear before the judgment seat of Christ</a:t>
            </a:r>
            <a:r>
              <a:rPr lang="en-AU" dirty="0">
                <a:latin typeface="Comic Sans MS" panose="030F0902030302020204" pitchFamily="66" charset="0"/>
                <a:ea typeface="Arial" panose="020B0604020202020204" pitchFamily="34" charset="0"/>
              </a:rPr>
              <a:t>, so that each one may receive what is due for what he has done in the body, whether good or evil. </a:t>
            </a:r>
            <a:r>
              <a:rPr lang="en-AU" b="1" baseline="30000" dirty="0">
                <a:latin typeface="Comic Sans MS" panose="030F0902030302020204" pitchFamily="66" charset="0"/>
                <a:ea typeface="Arial" panose="020B0604020202020204" pitchFamily="34" charset="0"/>
              </a:rPr>
              <a:t>11 </a:t>
            </a:r>
            <a:r>
              <a:rPr lang="en-AU" dirty="0">
                <a:latin typeface="Comic Sans MS" panose="030F0902030302020204" pitchFamily="66" charset="0"/>
                <a:ea typeface="Arial" panose="020B0604020202020204" pitchFamily="34" charset="0"/>
              </a:rPr>
              <a:t>Therefore, </a:t>
            </a:r>
            <a:r>
              <a:rPr lang="en-AU" u="sng" dirty="0">
                <a:latin typeface="Comic Sans MS" panose="030F0902030302020204" pitchFamily="66" charset="0"/>
                <a:ea typeface="Arial" panose="020B0604020202020204" pitchFamily="34" charset="0"/>
              </a:rPr>
              <a:t>knowing the fear of the Lord, we persuade others</a:t>
            </a:r>
            <a:r>
              <a:rPr lang="en-AU" dirty="0">
                <a:latin typeface="Comic Sans MS" panose="030F0902030302020204" pitchFamily="66" charset="0"/>
                <a:ea typeface="Arial" panose="020B0604020202020204" pitchFamily="34" charset="0"/>
              </a:rPr>
              <a:t>.</a:t>
            </a:r>
            <a:r>
              <a:rPr lang="en-AU" dirty="0">
                <a:latin typeface="Comic Sans MS" panose="030F0902030302020204" pitchFamily="66" charset="0"/>
              </a:rPr>
              <a:t> </a:t>
            </a:r>
            <a:r>
              <a:rPr lang="en-AU" dirty="0">
                <a:latin typeface="Comic Sans MS" panose="030F0902030302020204" pitchFamily="66" charset="0"/>
                <a:ea typeface="Arial" panose="020B0604020202020204" pitchFamily="34" charset="0"/>
              </a:rPr>
              <a:t> </a:t>
            </a:r>
            <a:endParaRPr lang="en-AU" dirty="0">
              <a:latin typeface="Comic Sans MS" panose="030F0902030302020204" pitchFamily="66" charset="0"/>
            </a:endParaRPr>
          </a:p>
        </p:txBody>
      </p:sp>
    </p:spTree>
    <p:extLst>
      <p:ext uri="{BB962C8B-B14F-4D97-AF65-F5344CB8AC3E}">
        <p14:creationId xmlns:p14="http://schemas.microsoft.com/office/powerpoint/2010/main" val="317951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uiExpand="1" build="p"/>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5076056" y="16847"/>
            <a:ext cx="4042354" cy="769441"/>
          </a:xfrm>
          <a:prstGeom prst="rect">
            <a:avLst/>
          </a:prstGeom>
          <a:noFill/>
          <a:ln>
            <a:noFill/>
          </a:ln>
        </p:spPr>
        <p:txBody>
          <a:bodyPr wrap="square" rtlCol="0">
            <a:spAutoFit/>
          </a:bodyPr>
          <a:lstStyle/>
          <a:p>
            <a:pPr algn="ctr"/>
            <a:r>
              <a:rPr lang="en-AU" sz="2200" i="1" dirty="0">
                <a:solidFill>
                  <a:schemeClr val="bg1"/>
                </a:solidFill>
                <a:latin typeface="Times New Roman" panose="02020603050405020304" pitchFamily="18" charset="0"/>
                <a:cs typeface="Times New Roman" panose="02020603050405020304" pitchFamily="18" charset="0"/>
              </a:rPr>
              <a:t>Peace on Earth and mercy mild;</a:t>
            </a:r>
            <a:br>
              <a:rPr lang="en-AU" sz="2200" i="1" dirty="0">
                <a:solidFill>
                  <a:schemeClr val="bg1"/>
                </a:solidFill>
                <a:latin typeface="Times New Roman" panose="02020603050405020304" pitchFamily="18" charset="0"/>
                <a:cs typeface="Times New Roman" panose="02020603050405020304" pitchFamily="18" charset="0"/>
              </a:rPr>
            </a:br>
            <a:r>
              <a:rPr lang="en-AU" sz="2200" i="1" dirty="0">
                <a:solidFill>
                  <a:schemeClr val="bg1"/>
                </a:solidFill>
                <a:latin typeface="Times New Roman" panose="02020603050405020304" pitchFamily="18" charset="0"/>
                <a:cs typeface="Times New Roman" panose="02020603050405020304" pitchFamily="18" charset="0"/>
              </a:rPr>
              <a:t>God and sinner reconciled.</a:t>
            </a:r>
          </a:p>
        </p:txBody>
      </p:sp>
      <p:sp>
        <p:nvSpPr>
          <p:cNvPr id="12" name="TextBox 11">
            <a:extLst>
              <a:ext uri="{FF2B5EF4-FFF2-40B4-BE49-F238E27FC236}">
                <a16:creationId xmlns:a16="http://schemas.microsoft.com/office/drawing/2014/main" id="{357E4AAD-A78A-2940-9B56-714D394EDF0C}"/>
              </a:ext>
            </a:extLst>
          </p:cNvPr>
          <p:cNvSpPr txBox="1"/>
          <p:nvPr/>
        </p:nvSpPr>
        <p:spPr>
          <a:xfrm>
            <a:off x="11687" y="2025891"/>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Moves us to please Him (</a:t>
            </a:r>
            <a:r>
              <a:rPr lang="en-AU" sz="2000" dirty="0" err="1">
                <a:solidFill>
                  <a:srgbClr val="FFFF00"/>
                </a:solidFill>
                <a:latin typeface="Times New Roman" panose="02020603050405020304" pitchFamily="18" charset="0"/>
                <a:cs typeface="Times New Roman" panose="02020603050405020304" pitchFamily="18" charset="0"/>
              </a:rPr>
              <a:t>v9</a:t>
            </a:r>
            <a:r>
              <a:rPr lang="en-AU" sz="2000" dirty="0">
                <a:solidFill>
                  <a:srgbClr val="FFFF00"/>
                </a:solidFill>
                <a:latin typeface="Times New Roman" panose="02020603050405020304" pitchFamily="18" charset="0"/>
                <a:cs typeface="Times New Roman" panose="02020603050405020304" pitchFamily="18" charset="0"/>
              </a:rPr>
              <a:t>) &amp; Persuade others to be reconciled to Jesus (</a:t>
            </a:r>
            <a:r>
              <a:rPr lang="en-AU" sz="2000" dirty="0" err="1">
                <a:solidFill>
                  <a:srgbClr val="FFFF00"/>
                </a:solidFill>
                <a:latin typeface="Times New Roman" panose="02020603050405020304" pitchFamily="18" charset="0"/>
                <a:cs typeface="Times New Roman" panose="02020603050405020304" pitchFamily="18" charset="0"/>
              </a:rPr>
              <a:t>v11</a:t>
            </a:r>
            <a:r>
              <a:rPr lang="en-AU" sz="2000" dirty="0">
                <a:solidFill>
                  <a:srgbClr val="FFFF00"/>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491520"/>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peace only comes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came to save us from our sins.  He does it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Restoring a proper balance;  An exchange takes place;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Restores a proper relationship with God</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5" name="TextBox 4">
            <a:extLst>
              <a:ext uri="{FF2B5EF4-FFF2-40B4-BE49-F238E27FC236}">
                <a16:creationId xmlns:a16="http://schemas.microsoft.com/office/drawing/2014/main" id="{C7443FDC-4E30-BF4E-9280-CD0037C718DE}"/>
              </a:ext>
            </a:extLst>
          </p:cNvPr>
          <p:cNvSpPr txBox="1"/>
          <p:nvPr/>
        </p:nvSpPr>
        <p:spPr>
          <a:xfrm>
            <a:off x="1547664" y="-7794"/>
            <a:ext cx="3600400" cy="615553"/>
          </a:xfrm>
          <a:prstGeom prst="rect">
            <a:avLst/>
          </a:prstGeom>
          <a:noFill/>
        </p:spPr>
        <p:txBody>
          <a:bodyPr wrap="square" rtlCol="0">
            <a:spAutoFit/>
          </a:bodyPr>
          <a:lstStyle/>
          <a:p>
            <a:r>
              <a:rPr lang="en-AU" sz="3400" b="1" dirty="0">
                <a:solidFill>
                  <a:schemeClr val="bg1"/>
                </a:solidFill>
                <a:latin typeface="Minion Pro" panose="02040503050201020203" pitchFamily="18" charset="0"/>
                <a:cs typeface="Aldhabi" panose="020F0502020204030204" pitchFamily="34" charset="0"/>
              </a:rPr>
              <a:t>Reconciliation</a:t>
            </a:r>
          </a:p>
        </p:txBody>
      </p:sp>
      <p:sp>
        <p:nvSpPr>
          <p:cNvPr id="9" name="TextBox 8">
            <a:extLst>
              <a:ext uri="{FF2B5EF4-FFF2-40B4-BE49-F238E27FC236}">
                <a16:creationId xmlns:a16="http://schemas.microsoft.com/office/drawing/2014/main" id="{75CCE417-D782-9E4D-9823-E3F1C43A0B90}"/>
              </a:ext>
            </a:extLst>
          </p:cNvPr>
          <p:cNvSpPr txBox="1"/>
          <p:nvPr/>
        </p:nvSpPr>
        <p:spPr>
          <a:xfrm>
            <a:off x="11687" y="1719038"/>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1.  A fear of Christ</a:t>
            </a:r>
            <a:r>
              <a:rPr lang="en-AU" sz="2000" dirty="0">
                <a:solidFill>
                  <a:schemeClr val="bg1"/>
                </a:solidFill>
                <a:latin typeface="Times New Roman" panose="02020603050405020304" pitchFamily="18" charset="0"/>
                <a:cs typeface="Times New Roman" panose="02020603050405020304" pitchFamily="18" charset="0"/>
              </a:rPr>
              <a:t> – We must all appear before the judgment seat of Christ</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A0142E1-8290-4349-B6D9-F20B1EF589CB}"/>
              </a:ext>
            </a:extLst>
          </p:cNvPr>
          <p:cNvSpPr/>
          <p:nvPr/>
        </p:nvSpPr>
        <p:spPr>
          <a:xfrm>
            <a:off x="181051" y="4369668"/>
            <a:ext cx="8730718"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For the love of Christ controls us, because we have concluded this:  that one has died for all, therefore all have died;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and he died for all, that those who live might no longer live for themselves but for him who for their sake died and was raised.</a:t>
            </a:r>
            <a:r>
              <a:rPr lang="en-AU" dirty="0"/>
              <a:t> </a:t>
            </a:r>
            <a:endParaRPr lang="en-AU" dirty="0">
              <a:latin typeface="Comic Sans MS" panose="030F0902030302020204" pitchFamily="66" charset="0"/>
            </a:endParaRPr>
          </a:p>
        </p:txBody>
      </p:sp>
      <p:sp>
        <p:nvSpPr>
          <p:cNvPr id="11" name="TextBox 10">
            <a:extLst>
              <a:ext uri="{FF2B5EF4-FFF2-40B4-BE49-F238E27FC236}">
                <a16:creationId xmlns:a16="http://schemas.microsoft.com/office/drawing/2014/main" id="{CABC960C-C232-A54D-A727-A567166DC94D}"/>
              </a:ext>
            </a:extLst>
          </p:cNvPr>
          <p:cNvSpPr txBox="1"/>
          <p:nvPr/>
        </p:nvSpPr>
        <p:spPr>
          <a:xfrm>
            <a:off x="-25590" y="2641332"/>
            <a:ext cx="9144000" cy="1015663"/>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great exchange:  His life for mine;  My life for His.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loved us enough to died to pay the penalty of our sins.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 die to self / Born again to live for Him</a:t>
            </a:r>
          </a:p>
        </p:txBody>
      </p:sp>
      <p:sp>
        <p:nvSpPr>
          <p:cNvPr id="13" name="TextBox 12">
            <a:extLst>
              <a:ext uri="{FF2B5EF4-FFF2-40B4-BE49-F238E27FC236}">
                <a16:creationId xmlns:a16="http://schemas.microsoft.com/office/drawing/2014/main" id="{1333FB7E-28C1-F54A-B19B-E94D60E60840}"/>
              </a:ext>
            </a:extLst>
          </p:cNvPr>
          <p:cNvSpPr txBox="1"/>
          <p:nvPr/>
        </p:nvSpPr>
        <p:spPr>
          <a:xfrm>
            <a:off x="11687" y="234505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2.  The Love of Christ controls us</a:t>
            </a:r>
            <a:r>
              <a:rPr lang="en-AU" sz="2000" dirty="0">
                <a:solidFill>
                  <a:schemeClr val="bg1"/>
                </a:solidFill>
                <a:latin typeface="Times New Roman" panose="02020603050405020304" pitchFamily="18" charset="0"/>
                <a:cs typeface="Times New Roman" panose="02020603050405020304" pitchFamily="18" charset="0"/>
              </a:rPr>
              <a:t> – Jesus not only our judge, but also our Saviour</a:t>
            </a:r>
            <a:endParaRPr lang="en-A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4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5076056" y="16847"/>
            <a:ext cx="4042354" cy="769441"/>
          </a:xfrm>
          <a:prstGeom prst="rect">
            <a:avLst/>
          </a:prstGeom>
          <a:noFill/>
          <a:ln>
            <a:noFill/>
          </a:ln>
        </p:spPr>
        <p:txBody>
          <a:bodyPr wrap="square" rtlCol="0">
            <a:spAutoFit/>
          </a:bodyPr>
          <a:lstStyle/>
          <a:p>
            <a:pPr algn="ctr"/>
            <a:r>
              <a:rPr lang="en-AU" sz="2200" i="1" dirty="0">
                <a:solidFill>
                  <a:schemeClr val="bg1"/>
                </a:solidFill>
                <a:latin typeface="Times New Roman" panose="02020603050405020304" pitchFamily="18" charset="0"/>
                <a:cs typeface="Times New Roman" panose="02020603050405020304" pitchFamily="18" charset="0"/>
              </a:rPr>
              <a:t>Peace on Earth and mercy mild;</a:t>
            </a:r>
            <a:br>
              <a:rPr lang="en-AU" sz="2200" i="1" dirty="0">
                <a:solidFill>
                  <a:schemeClr val="bg1"/>
                </a:solidFill>
                <a:latin typeface="Times New Roman" panose="02020603050405020304" pitchFamily="18" charset="0"/>
                <a:cs typeface="Times New Roman" panose="02020603050405020304" pitchFamily="18" charset="0"/>
              </a:rPr>
            </a:br>
            <a:r>
              <a:rPr lang="en-AU" sz="2200" i="1" dirty="0">
                <a:solidFill>
                  <a:schemeClr val="bg1"/>
                </a:solidFill>
                <a:latin typeface="Times New Roman" panose="02020603050405020304" pitchFamily="18" charset="0"/>
                <a:cs typeface="Times New Roman" panose="02020603050405020304" pitchFamily="18" charset="0"/>
              </a:rPr>
              <a:t>God and sinner reconciled.</a:t>
            </a:r>
          </a:p>
        </p:txBody>
      </p:sp>
      <p:sp>
        <p:nvSpPr>
          <p:cNvPr id="12" name="TextBox 11">
            <a:extLst>
              <a:ext uri="{FF2B5EF4-FFF2-40B4-BE49-F238E27FC236}">
                <a16:creationId xmlns:a16="http://schemas.microsoft.com/office/drawing/2014/main" id="{357E4AAD-A78A-2940-9B56-714D394EDF0C}"/>
              </a:ext>
            </a:extLst>
          </p:cNvPr>
          <p:cNvSpPr txBox="1"/>
          <p:nvPr/>
        </p:nvSpPr>
        <p:spPr>
          <a:xfrm>
            <a:off x="11687" y="2025891"/>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Moves us to please Him (</a:t>
            </a:r>
            <a:r>
              <a:rPr lang="en-AU" sz="2000" dirty="0" err="1">
                <a:solidFill>
                  <a:srgbClr val="FFFF00"/>
                </a:solidFill>
                <a:latin typeface="Times New Roman" panose="02020603050405020304" pitchFamily="18" charset="0"/>
                <a:cs typeface="Times New Roman" panose="02020603050405020304" pitchFamily="18" charset="0"/>
              </a:rPr>
              <a:t>v9</a:t>
            </a:r>
            <a:r>
              <a:rPr lang="en-AU" sz="2000" dirty="0">
                <a:solidFill>
                  <a:srgbClr val="FFFF00"/>
                </a:solidFill>
                <a:latin typeface="Times New Roman" panose="02020603050405020304" pitchFamily="18" charset="0"/>
                <a:cs typeface="Times New Roman" panose="02020603050405020304" pitchFamily="18" charset="0"/>
              </a:rPr>
              <a:t>) &amp; Persuade others to be reconciled to Jesus (</a:t>
            </a:r>
            <a:r>
              <a:rPr lang="en-AU" sz="2000" dirty="0" err="1">
                <a:solidFill>
                  <a:srgbClr val="FFFF00"/>
                </a:solidFill>
                <a:latin typeface="Times New Roman" panose="02020603050405020304" pitchFamily="18" charset="0"/>
                <a:cs typeface="Times New Roman" panose="02020603050405020304" pitchFamily="18" charset="0"/>
              </a:rPr>
              <a:t>v11</a:t>
            </a:r>
            <a:r>
              <a:rPr lang="en-AU" sz="2000" dirty="0">
                <a:solidFill>
                  <a:srgbClr val="FFFF00"/>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491520"/>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peace only comes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came to save us from our sins.  He does it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Restoring a proper balance;  An exchange takes place;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Restores a proper relationship with God</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5" name="TextBox 4">
            <a:extLst>
              <a:ext uri="{FF2B5EF4-FFF2-40B4-BE49-F238E27FC236}">
                <a16:creationId xmlns:a16="http://schemas.microsoft.com/office/drawing/2014/main" id="{C7443FDC-4E30-BF4E-9280-CD0037C718DE}"/>
              </a:ext>
            </a:extLst>
          </p:cNvPr>
          <p:cNvSpPr txBox="1"/>
          <p:nvPr/>
        </p:nvSpPr>
        <p:spPr>
          <a:xfrm>
            <a:off x="1547664" y="-7794"/>
            <a:ext cx="3600400" cy="615553"/>
          </a:xfrm>
          <a:prstGeom prst="rect">
            <a:avLst/>
          </a:prstGeom>
          <a:noFill/>
        </p:spPr>
        <p:txBody>
          <a:bodyPr wrap="square" rtlCol="0">
            <a:spAutoFit/>
          </a:bodyPr>
          <a:lstStyle/>
          <a:p>
            <a:r>
              <a:rPr lang="en-AU" sz="3400" b="1" dirty="0">
                <a:solidFill>
                  <a:schemeClr val="bg1"/>
                </a:solidFill>
                <a:latin typeface="Minion Pro" panose="02040503050201020203" pitchFamily="18" charset="0"/>
                <a:cs typeface="Aldhabi" panose="020F0502020204030204" pitchFamily="34" charset="0"/>
              </a:rPr>
              <a:t>Reconciliation</a:t>
            </a:r>
          </a:p>
        </p:txBody>
      </p:sp>
      <p:sp>
        <p:nvSpPr>
          <p:cNvPr id="9" name="TextBox 8">
            <a:extLst>
              <a:ext uri="{FF2B5EF4-FFF2-40B4-BE49-F238E27FC236}">
                <a16:creationId xmlns:a16="http://schemas.microsoft.com/office/drawing/2014/main" id="{75CCE417-D782-9E4D-9823-E3F1C43A0B90}"/>
              </a:ext>
            </a:extLst>
          </p:cNvPr>
          <p:cNvSpPr txBox="1"/>
          <p:nvPr/>
        </p:nvSpPr>
        <p:spPr>
          <a:xfrm>
            <a:off x="11687" y="1719038"/>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1.  A fear of Christ</a:t>
            </a:r>
            <a:r>
              <a:rPr lang="en-AU" sz="2000" dirty="0">
                <a:solidFill>
                  <a:schemeClr val="bg1"/>
                </a:solidFill>
                <a:latin typeface="Times New Roman" panose="02020603050405020304" pitchFamily="18" charset="0"/>
                <a:cs typeface="Times New Roman" panose="02020603050405020304" pitchFamily="18" charset="0"/>
              </a:rPr>
              <a:t> – We must all appear before the judgment seat of Christ</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7A0142E1-8290-4349-B6D9-F20B1EF589CB}"/>
              </a:ext>
            </a:extLst>
          </p:cNvPr>
          <p:cNvSpPr/>
          <p:nvPr/>
        </p:nvSpPr>
        <p:spPr>
          <a:xfrm>
            <a:off x="181051" y="4761815"/>
            <a:ext cx="8730718"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if anyone is in Christ, he is a new creation.  The old has passed away;  behold, the new has come.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All this is from God, who through Christ reconciled us to himself</a:t>
            </a:r>
            <a:r>
              <a:rPr lang="en-AU" dirty="0"/>
              <a:t> </a:t>
            </a:r>
            <a:endParaRPr lang="en-AU" dirty="0">
              <a:latin typeface="Comic Sans MS" panose="030F0902030302020204" pitchFamily="66" charset="0"/>
            </a:endParaRPr>
          </a:p>
        </p:txBody>
      </p:sp>
      <p:sp>
        <p:nvSpPr>
          <p:cNvPr id="11" name="TextBox 10">
            <a:extLst>
              <a:ext uri="{FF2B5EF4-FFF2-40B4-BE49-F238E27FC236}">
                <a16:creationId xmlns:a16="http://schemas.microsoft.com/office/drawing/2014/main" id="{CABC960C-C232-A54D-A727-A567166DC94D}"/>
              </a:ext>
            </a:extLst>
          </p:cNvPr>
          <p:cNvSpPr txBox="1"/>
          <p:nvPr/>
        </p:nvSpPr>
        <p:spPr>
          <a:xfrm>
            <a:off x="-25590" y="2641332"/>
            <a:ext cx="9144000" cy="1015663"/>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great exchange:  His life for mine;  My life for His.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loved us enough to died to pay the penalty of our sins.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 die to self / Born again to live for Him</a:t>
            </a:r>
          </a:p>
        </p:txBody>
      </p:sp>
      <p:sp>
        <p:nvSpPr>
          <p:cNvPr id="13" name="TextBox 12">
            <a:extLst>
              <a:ext uri="{FF2B5EF4-FFF2-40B4-BE49-F238E27FC236}">
                <a16:creationId xmlns:a16="http://schemas.microsoft.com/office/drawing/2014/main" id="{1333FB7E-28C1-F54A-B19B-E94D60E60840}"/>
              </a:ext>
            </a:extLst>
          </p:cNvPr>
          <p:cNvSpPr txBox="1"/>
          <p:nvPr/>
        </p:nvSpPr>
        <p:spPr>
          <a:xfrm>
            <a:off x="11687" y="234505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2.  The Love of Christ controls us</a:t>
            </a:r>
            <a:r>
              <a:rPr lang="en-AU" sz="2000" dirty="0">
                <a:solidFill>
                  <a:schemeClr val="bg1"/>
                </a:solidFill>
                <a:latin typeface="Times New Roman" panose="02020603050405020304" pitchFamily="18" charset="0"/>
                <a:cs typeface="Times New Roman" panose="02020603050405020304" pitchFamily="18" charset="0"/>
              </a:rPr>
              <a:t> – Jesus not only our judge, but also our Saviour</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19FB8E28-5FDC-0043-9194-DDBAF6FF8696}"/>
              </a:ext>
            </a:extLst>
          </p:cNvPr>
          <p:cNvSpPr/>
          <p:nvPr/>
        </p:nvSpPr>
        <p:spPr>
          <a:xfrm>
            <a:off x="206640" y="3610638"/>
            <a:ext cx="8730718" cy="369332"/>
          </a:xfrm>
          <a:prstGeom prst="rect">
            <a:avLst/>
          </a:prstGeom>
          <a:solidFill>
            <a:schemeClr val="bg1"/>
          </a:solidFill>
        </p:spPr>
        <p:txBody>
          <a:bodyPr wrap="square">
            <a:spAutoFit/>
          </a:bodyPr>
          <a:lstStyle/>
          <a:p>
            <a:r>
              <a:rPr lang="en-AU" dirty="0">
                <a:latin typeface="Times New Roman" panose="02020603050405020304" pitchFamily="18" charset="0"/>
                <a:ea typeface="Times New Roman" panose="02020603050405020304" pitchFamily="18" charset="0"/>
                <a:cs typeface="Times New Roman" panose="02020603050405020304" pitchFamily="18" charset="0"/>
              </a:rPr>
              <a:t>A spiritual transformation takes place in us. </a:t>
            </a:r>
            <a:r>
              <a:rPr lang="en-AU" dirty="0">
                <a:latin typeface="Comic Sans MS" panose="030F0902030302020204" pitchFamily="66" charset="0"/>
                <a:ea typeface="Times New Roman" panose="02020603050405020304" pitchFamily="18" charset="0"/>
                <a:cs typeface="Times New Roman" panose="02020603050405020304" pitchFamily="18" charset="0"/>
              </a:rPr>
              <a:t>if anyone is in Christ, he is a new creation</a:t>
            </a:r>
            <a:r>
              <a:rPr lang="en-AU" dirty="0">
                <a:latin typeface="Times New Roman" panose="02020603050405020304" pitchFamily="18" charset="0"/>
                <a:ea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39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5076056" y="16847"/>
            <a:ext cx="4042354" cy="769441"/>
          </a:xfrm>
          <a:prstGeom prst="rect">
            <a:avLst/>
          </a:prstGeom>
          <a:noFill/>
          <a:ln>
            <a:noFill/>
          </a:ln>
        </p:spPr>
        <p:txBody>
          <a:bodyPr wrap="square" rtlCol="0">
            <a:spAutoFit/>
          </a:bodyPr>
          <a:lstStyle/>
          <a:p>
            <a:pPr algn="ctr"/>
            <a:r>
              <a:rPr lang="en-AU" sz="2200" i="1" dirty="0">
                <a:solidFill>
                  <a:schemeClr val="bg1"/>
                </a:solidFill>
                <a:latin typeface="Times New Roman" panose="02020603050405020304" pitchFamily="18" charset="0"/>
                <a:cs typeface="Times New Roman" panose="02020603050405020304" pitchFamily="18" charset="0"/>
              </a:rPr>
              <a:t>Peace on Earth and mercy mild;</a:t>
            </a:r>
            <a:br>
              <a:rPr lang="en-AU" sz="2200" i="1" dirty="0">
                <a:solidFill>
                  <a:schemeClr val="bg1"/>
                </a:solidFill>
                <a:latin typeface="Times New Roman" panose="02020603050405020304" pitchFamily="18" charset="0"/>
                <a:cs typeface="Times New Roman" panose="02020603050405020304" pitchFamily="18" charset="0"/>
              </a:rPr>
            </a:br>
            <a:r>
              <a:rPr lang="en-AU" sz="2200" i="1" dirty="0">
                <a:solidFill>
                  <a:schemeClr val="bg1"/>
                </a:solidFill>
                <a:latin typeface="Times New Roman" panose="02020603050405020304" pitchFamily="18" charset="0"/>
                <a:cs typeface="Times New Roman" panose="02020603050405020304" pitchFamily="18" charset="0"/>
              </a:rPr>
              <a:t>God and sinner reconciled.</a:t>
            </a:r>
          </a:p>
        </p:txBody>
      </p:sp>
      <p:sp>
        <p:nvSpPr>
          <p:cNvPr id="12" name="TextBox 11">
            <a:extLst>
              <a:ext uri="{FF2B5EF4-FFF2-40B4-BE49-F238E27FC236}">
                <a16:creationId xmlns:a16="http://schemas.microsoft.com/office/drawing/2014/main" id="{357E4AAD-A78A-2940-9B56-714D394EDF0C}"/>
              </a:ext>
            </a:extLst>
          </p:cNvPr>
          <p:cNvSpPr txBox="1"/>
          <p:nvPr/>
        </p:nvSpPr>
        <p:spPr>
          <a:xfrm>
            <a:off x="11687" y="2025891"/>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Moves us to please Him (</a:t>
            </a:r>
            <a:r>
              <a:rPr lang="en-AU" sz="2000" dirty="0" err="1">
                <a:solidFill>
                  <a:srgbClr val="FFFF00"/>
                </a:solidFill>
                <a:latin typeface="Times New Roman" panose="02020603050405020304" pitchFamily="18" charset="0"/>
                <a:cs typeface="Times New Roman" panose="02020603050405020304" pitchFamily="18" charset="0"/>
              </a:rPr>
              <a:t>v9</a:t>
            </a:r>
            <a:r>
              <a:rPr lang="en-AU" sz="2000" dirty="0">
                <a:solidFill>
                  <a:srgbClr val="FFFF00"/>
                </a:solidFill>
                <a:latin typeface="Times New Roman" panose="02020603050405020304" pitchFamily="18" charset="0"/>
                <a:cs typeface="Times New Roman" panose="02020603050405020304" pitchFamily="18" charset="0"/>
              </a:rPr>
              <a:t>) &amp; Persuade others to be reconciled to Jesus (</a:t>
            </a:r>
            <a:r>
              <a:rPr lang="en-AU" sz="2000" dirty="0" err="1">
                <a:solidFill>
                  <a:srgbClr val="FFFF00"/>
                </a:solidFill>
                <a:latin typeface="Times New Roman" panose="02020603050405020304" pitchFamily="18" charset="0"/>
                <a:cs typeface="Times New Roman" panose="02020603050405020304" pitchFamily="18" charset="0"/>
              </a:rPr>
              <a:t>v11</a:t>
            </a:r>
            <a:r>
              <a:rPr lang="en-AU" sz="2000" dirty="0">
                <a:solidFill>
                  <a:srgbClr val="FFFF00"/>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491520"/>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peace only comes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came to save us from our sins.  He does it through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Restoring a proper balance;  An exchange takes place;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Restores a proper relationship with God</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5" name="TextBox 4">
            <a:extLst>
              <a:ext uri="{FF2B5EF4-FFF2-40B4-BE49-F238E27FC236}">
                <a16:creationId xmlns:a16="http://schemas.microsoft.com/office/drawing/2014/main" id="{C7443FDC-4E30-BF4E-9280-CD0037C718DE}"/>
              </a:ext>
            </a:extLst>
          </p:cNvPr>
          <p:cNvSpPr txBox="1"/>
          <p:nvPr/>
        </p:nvSpPr>
        <p:spPr>
          <a:xfrm>
            <a:off x="1547664" y="-7794"/>
            <a:ext cx="3600400" cy="615553"/>
          </a:xfrm>
          <a:prstGeom prst="rect">
            <a:avLst/>
          </a:prstGeom>
          <a:noFill/>
        </p:spPr>
        <p:txBody>
          <a:bodyPr wrap="square" rtlCol="0">
            <a:spAutoFit/>
          </a:bodyPr>
          <a:lstStyle/>
          <a:p>
            <a:r>
              <a:rPr lang="en-AU" sz="3400" b="1" dirty="0">
                <a:solidFill>
                  <a:schemeClr val="bg1"/>
                </a:solidFill>
                <a:latin typeface="Minion Pro" panose="02040503050201020203" pitchFamily="18" charset="0"/>
                <a:cs typeface="Aldhabi" panose="020F0502020204030204" pitchFamily="34" charset="0"/>
              </a:rPr>
              <a:t>Reconciliation</a:t>
            </a:r>
          </a:p>
        </p:txBody>
      </p:sp>
      <p:sp>
        <p:nvSpPr>
          <p:cNvPr id="9" name="TextBox 8">
            <a:extLst>
              <a:ext uri="{FF2B5EF4-FFF2-40B4-BE49-F238E27FC236}">
                <a16:creationId xmlns:a16="http://schemas.microsoft.com/office/drawing/2014/main" id="{75CCE417-D782-9E4D-9823-E3F1C43A0B90}"/>
              </a:ext>
            </a:extLst>
          </p:cNvPr>
          <p:cNvSpPr txBox="1"/>
          <p:nvPr/>
        </p:nvSpPr>
        <p:spPr>
          <a:xfrm>
            <a:off x="11687" y="1719038"/>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1.  A fear of Christ</a:t>
            </a:r>
            <a:r>
              <a:rPr lang="en-AU" sz="2000" dirty="0">
                <a:solidFill>
                  <a:schemeClr val="bg1"/>
                </a:solidFill>
                <a:latin typeface="Times New Roman" panose="02020603050405020304" pitchFamily="18" charset="0"/>
                <a:cs typeface="Times New Roman" panose="02020603050405020304" pitchFamily="18" charset="0"/>
              </a:rPr>
              <a:t> – We must all appear before the judgment seat of Christ</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CABC960C-C232-A54D-A727-A567166DC94D}"/>
              </a:ext>
            </a:extLst>
          </p:cNvPr>
          <p:cNvSpPr txBox="1"/>
          <p:nvPr/>
        </p:nvSpPr>
        <p:spPr>
          <a:xfrm>
            <a:off x="-25590" y="2641332"/>
            <a:ext cx="9144000" cy="1015663"/>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great exchange:  His life for mine;  My life for His.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Jesus loved us enough to died to pay the penalty of our sins.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 die to self / Born again to live for Him</a:t>
            </a:r>
          </a:p>
        </p:txBody>
      </p:sp>
      <p:sp>
        <p:nvSpPr>
          <p:cNvPr id="13" name="TextBox 12">
            <a:extLst>
              <a:ext uri="{FF2B5EF4-FFF2-40B4-BE49-F238E27FC236}">
                <a16:creationId xmlns:a16="http://schemas.microsoft.com/office/drawing/2014/main" id="{1333FB7E-28C1-F54A-B19B-E94D60E60840}"/>
              </a:ext>
            </a:extLst>
          </p:cNvPr>
          <p:cNvSpPr txBox="1"/>
          <p:nvPr/>
        </p:nvSpPr>
        <p:spPr>
          <a:xfrm>
            <a:off x="11687" y="234505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2.  The Love of Christ controls us</a:t>
            </a:r>
            <a:r>
              <a:rPr lang="en-AU" sz="2000" dirty="0">
                <a:solidFill>
                  <a:schemeClr val="bg1"/>
                </a:solidFill>
                <a:latin typeface="Times New Roman" panose="02020603050405020304" pitchFamily="18" charset="0"/>
                <a:cs typeface="Times New Roman" panose="02020603050405020304" pitchFamily="18" charset="0"/>
              </a:rPr>
              <a:t> – Jesus not only our judge, but also our Saviour</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19FB8E28-5FDC-0043-9194-DDBAF6FF8696}"/>
              </a:ext>
            </a:extLst>
          </p:cNvPr>
          <p:cNvSpPr/>
          <p:nvPr/>
        </p:nvSpPr>
        <p:spPr>
          <a:xfrm>
            <a:off x="206640" y="3610638"/>
            <a:ext cx="8730718" cy="369332"/>
          </a:xfrm>
          <a:prstGeom prst="rect">
            <a:avLst/>
          </a:prstGeom>
          <a:solidFill>
            <a:schemeClr val="bg1"/>
          </a:solidFill>
        </p:spPr>
        <p:txBody>
          <a:bodyPr wrap="square">
            <a:spAutoFit/>
          </a:bodyPr>
          <a:lstStyle/>
          <a:p>
            <a:r>
              <a:rPr lang="en-AU" dirty="0">
                <a:latin typeface="Times New Roman" panose="02020603050405020304" pitchFamily="18" charset="0"/>
                <a:ea typeface="Times New Roman" panose="02020603050405020304" pitchFamily="18" charset="0"/>
                <a:cs typeface="Times New Roman" panose="02020603050405020304" pitchFamily="18" charset="0"/>
              </a:rPr>
              <a:t>A spiritual transformation takes place in us. </a:t>
            </a:r>
            <a:r>
              <a:rPr lang="en-AU" dirty="0">
                <a:latin typeface="Comic Sans MS" panose="030F0902030302020204" pitchFamily="66" charset="0"/>
                <a:ea typeface="Times New Roman" panose="02020603050405020304" pitchFamily="18" charset="0"/>
                <a:cs typeface="Times New Roman" panose="02020603050405020304" pitchFamily="18" charset="0"/>
              </a:rPr>
              <a:t>if anyone is in Christ, he is a new creation</a:t>
            </a:r>
            <a:r>
              <a:rPr lang="en-AU" dirty="0">
                <a:latin typeface="Times New Roman" panose="02020603050405020304" pitchFamily="18" charset="0"/>
                <a:ea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DA4957C-7054-3F4C-89C1-18BD409FD6EC}"/>
              </a:ext>
            </a:extLst>
          </p:cNvPr>
          <p:cNvSpPr txBox="1"/>
          <p:nvPr/>
        </p:nvSpPr>
        <p:spPr>
          <a:xfrm>
            <a:off x="18721" y="3998004"/>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3.  Ambassadors for Christ</a:t>
            </a:r>
            <a:r>
              <a:rPr lang="en-AU" sz="2000" dirty="0">
                <a:solidFill>
                  <a:schemeClr val="bg1"/>
                </a:solidFill>
                <a:latin typeface="Times New Roman" panose="02020603050405020304" pitchFamily="18" charset="0"/>
                <a:cs typeface="Times New Roman" panose="02020603050405020304" pitchFamily="18" charset="0"/>
              </a:rPr>
              <a:t> – The message of reconciliation entrusted to us</a:t>
            </a:r>
            <a:endParaRPr lang="en-AU" sz="2000" b="1"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B0CFF781-65B4-044A-B68D-34B3355F1C95}"/>
              </a:ext>
            </a:extLst>
          </p:cNvPr>
          <p:cNvSpPr txBox="1"/>
          <p:nvPr/>
        </p:nvSpPr>
        <p:spPr>
          <a:xfrm>
            <a:off x="9579" y="4308354"/>
            <a:ext cx="9144000" cy="400110"/>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If we love others, we must be moved to persuade them to be reconciled to Jesus</a:t>
            </a:r>
          </a:p>
        </p:txBody>
      </p:sp>
      <p:sp>
        <p:nvSpPr>
          <p:cNvPr id="18" name="TextBox 17">
            <a:extLst>
              <a:ext uri="{FF2B5EF4-FFF2-40B4-BE49-F238E27FC236}">
                <a16:creationId xmlns:a16="http://schemas.microsoft.com/office/drawing/2014/main" id="{4211477E-5847-624B-9385-FD4206F2A365}"/>
              </a:ext>
            </a:extLst>
          </p:cNvPr>
          <p:cNvSpPr txBox="1"/>
          <p:nvPr/>
        </p:nvSpPr>
        <p:spPr>
          <a:xfrm>
            <a:off x="2545" y="4617843"/>
            <a:ext cx="9144000" cy="1015663"/>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We become agents of reconciliation – be reconciled with one another</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Authentic reconciliation is costly – it takes grace;  mercy;  forgiveness</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Truth-telling;  Accepting truth;  Name sin;  Repent of sin;  Seek forgiveness;  Give it</a:t>
            </a:r>
          </a:p>
        </p:txBody>
      </p:sp>
    </p:spTree>
    <p:extLst>
      <p:ext uri="{BB962C8B-B14F-4D97-AF65-F5344CB8AC3E}">
        <p14:creationId xmlns:p14="http://schemas.microsoft.com/office/powerpoint/2010/main" val="223551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100508</TotalTime>
  <Words>1300</Words>
  <Application>Microsoft Macintosh PowerPoint</Application>
  <PresentationFormat>On-screen Show (16:10)</PresentationFormat>
  <Paragraphs>76</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Minion Pro</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1677</cp:revision>
  <cp:lastPrinted>2019-12-20T23:16:15Z</cp:lastPrinted>
  <dcterms:created xsi:type="dcterms:W3CDTF">2016-11-04T06:28:01Z</dcterms:created>
  <dcterms:modified xsi:type="dcterms:W3CDTF">2019-12-23T07:37:12Z</dcterms:modified>
</cp:coreProperties>
</file>