
<file path=[Content_Types].xml><?xml version="1.0" encoding="utf-8"?>
<Types xmlns="http://schemas.openxmlformats.org/package/2006/content-types">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1"/>
  </p:notesMasterIdLst>
  <p:sldIdLst>
    <p:sldId id="861" r:id="rId2"/>
    <p:sldId id="876" r:id="rId3"/>
    <p:sldId id="877" r:id="rId4"/>
    <p:sldId id="887" r:id="rId5"/>
    <p:sldId id="884" r:id="rId6"/>
    <p:sldId id="888" r:id="rId7"/>
    <p:sldId id="889" r:id="rId8"/>
    <p:sldId id="890" r:id="rId9"/>
    <p:sldId id="891" r:id="rId10"/>
  </p:sldIdLst>
  <p:sldSz cx="9144000" cy="5715000" type="screen16x10"/>
  <p:notesSz cx="6724650" cy="9866313"/>
  <p:defaultTextStyle>
    <a:defPPr>
      <a:defRPr lang="en-AU"/>
    </a:defPPr>
    <a:lvl1pPr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1pPr>
    <a:lvl2pPr marL="4572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2pPr>
    <a:lvl3pPr marL="9144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3pPr>
    <a:lvl4pPr marL="13716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4pPr>
    <a:lvl5pPr marL="18288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5pPr>
    <a:lvl6pPr marL="2286000" algn="l" defTabSz="457200" rtl="0" eaLnBrk="1" latinLnBrk="0" hangingPunct="1">
      <a:defRPr kern="1200">
        <a:solidFill>
          <a:schemeClr val="tx1"/>
        </a:solidFill>
        <a:latin typeface="Arial" pitchFamily="-102" charset="0"/>
        <a:ea typeface="Arial" pitchFamily="-102" charset="0"/>
        <a:cs typeface="Arial" pitchFamily="-102" charset="0"/>
      </a:defRPr>
    </a:lvl6pPr>
    <a:lvl7pPr marL="2743200" algn="l" defTabSz="457200" rtl="0" eaLnBrk="1" latinLnBrk="0" hangingPunct="1">
      <a:defRPr kern="1200">
        <a:solidFill>
          <a:schemeClr val="tx1"/>
        </a:solidFill>
        <a:latin typeface="Arial" pitchFamily="-102" charset="0"/>
        <a:ea typeface="Arial" pitchFamily="-102" charset="0"/>
        <a:cs typeface="Arial" pitchFamily="-102" charset="0"/>
      </a:defRPr>
    </a:lvl7pPr>
    <a:lvl8pPr marL="3200400" algn="l" defTabSz="457200" rtl="0" eaLnBrk="1" latinLnBrk="0" hangingPunct="1">
      <a:defRPr kern="1200">
        <a:solidFill>
          <a:schemeClr val="tx1"/>
        </a:solidFill>
        <a:latin typeface="Arial" pitchFamily="-102" charset="0"/>
        <a:ea typeface="Arial" pitchFamily="-102" charset="0"/>
        <a:cs typeface="Arial" pitchFamily="-102" charset="0"/>
      </a:defRPr>
    </a:lvl8pPr>
    <a:lvl9pPr marL="3657600" algn="l" defTabSz="457200" rtl="0" eaLnBrk="1" latinLnBrk="0" hangingPunct="1">
      <a:defRPr kern="1200">
        <a:solidFill>
          <a:schemeClr val="tx1"/>
        </a:solidFill>
        <a:latin typeface="Arial" pitchFamily="-102" charset="0"/>
        <a:ea typeface="Arial" pitchFamily="-102" charset="0"/>
        <a:cs typeface="Arial" pitchFamily="-102" charset="0"/>
      </a:defRPr>
    </a:lvl9pPr>
  </p:defaultTextStyle>
  <p:extLst>
    <p:ext uri="{EFAFB233-063F-42B5-8137-9DF3F51BA10A}">
      <p15:sldGuideLst xmlns:p15="http://schemas.microsoft.com/office/powerpoint/2012/main">
        <p15:guide id="1" orient="horz" pos="180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clrMode="gray"/>
  <p:clrMru>
    <a:srgbClr val="78E1B4"/>
    <a:srgbClr val="FFFF66"/>
    <a:srgbClr val="FF965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91EBBBCC-DAD2-459C-BE2E-F6DE35CF9A28}" styleName="Dark Style 2 - Accent 3/Acc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5326" autoAdjust="0"/>
    <p:restoredTop sz="82188" autoAdjust="0"/>
  </p:normalViewPr>
  <p:slideViewPr>
    <p:cSldViewPr>
      <p:cViewPr varScale="1">
        <p:scale>
          <a:sx n="181" d="100"/>
          <a:sy n="181" d="100"/>
        </p:scale>
        <p:origin x="184" y="768"/>
      </p:cViewPr>
      <p:guideLst>
        <p:guide orient="horz" pos="180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14650" cy="493713"/>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08413" y="0"/>
            <a:ext cx="2914650" cy="493713"/>
          </a:xfrm>
          <a:prstGeom prst="rect">
            <a:avLst/>
          </a:prstGeom>
        </p:spPr>
        <p:txBody>
          <a:bodyPr vert="horz" lIns="91440" tIns="45720" rIns="91440" bIns="45720" rtlCol="0"/>
          <a:lstStyle>
            <a:lvl1pPr algn="r">
              <a:defRPr sz="1200"/>
            </a:lvl1pPr>
          </a:lstStyle>
          <a:p>
            <a:fld id="{7EDE2877-BD95-1343-A552-BA2868463D4E}" type="datetimeFigureOut">
              <a:rPr lang="en-US" smtClean="0"/>
              <a:pPr/>
              <a:t>12/23/19</a:t>
            </a:fld>
            <a:endParaRPr lang="en-US" dirty="0"/>
          </a:p>
        </p:txBody>
      </p:sp>
      <p:sp>
        <p:nvSpPr>
          <p:cNvPr id="4" name="Slide Image Placeholder 3"/>
          <p:cNvSpPr>
            <a:spLocks noGrp="1" noRot="1" noChangeAspect="1"/>
          </p:cNvSpPr>
          <p:nvPr>
            <p:ph type="sldImg" idx="2"/>
          </p:nvPr>
        </p:nvSpPr>
        <p:spPr>
          <a:xfrm>
            <a:off x="403225" y="739775"/>
            <a:ext cx="5918200" cy="3700463"/>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73100" y="4686300"/>
            <a:ext cx="5378450" cy="44402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371013"/>
            <a:ext cx="2914650" cy="493712"/>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08413" y="9371013"/>
            <a:ext cx="2914650" cy="493712"/>
          </a:xfrm>
          <a:prstGeom prst="rect">
            <a:avLst/>
          </a:prstGeom>
        </p:spPr>
        <p:txBody>
          <a:bodyPr vert="horz" lIns="91440" tIns="45720" rIns="91440" bIns="45720" rtlCol="0" anchor="b"/>
          <a:lstStyle>
            <a:lvl1pPr algn="r">
              <a:defRPr sz="1200"/>
            </a:lvl1pPr>
          </a:lstStyle>
          <a:p>
            <a:fld id="{3F6008AE-3493-5D48-A245-434CAFCA04E8}" type="slidenum">
              <a:rPr lang="en-US" smtClean="0"/>
              <a:pPr/>
              <a:t>‹#›</a:t>
            </a:fld>
            <a:endParaRPr lang="en-US" dirty="0"/>
          </a:p>
        </p:txBody>
      </p:sp>
    </p:spTree>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3F6008AE-3493-5D48-A245-434CAFCA04E8}" type="slidenum">
              <a:rPr lang="en-US" smtClean="0"/>
              <a:pPr/>
              <a:t>1</a:t>
            </a:fld>
            <a:endParaRPr lang="en-US" dirty="0"/>
          </a:p>
        </p:txBody>
      </p:sp>
    </p:spTree>
    <p:extLst>
      <p:ext uri="{BB962C8B-B14F-4D97-AF65-F5344CB8AC3E}">
        <p14:creationId xmlns:p14="http://schemas.microsoft.com/office/powerpoint/2010/main" val="131474985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2</a:t>
            </a:fld>
            <a:endParaRPr lang="en-US" dirty="0"/>
          </a:p>
        </p:txBody>
      </p:sp>
    </p:spTree>
    <p:extLst>
      <p:ext uri="{BB962C8B-B14F-4D97-AF65-F5344CB8AC3E}">
        <p14:creationId xmlns:p14="http://schemas.microsoft.com/office/powerpoint/2010/main" val="188795833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3</a:t>
            </a:fld>
            <a:endParaRPr lang="en-US" dirty="0"/>
          </a:p>
        </p:txBody>
      </p:sp>
    </p:spTree>
    <p:extLst>
      <p:ext uri="{BB962C8B-B14F-4D97-AF65-F5344CB8AC3E}">
        <p14:creationId xmlns:p14="http://schemas.microsoft.com/office/powerpoint/2010/main" val="268941012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5</a:t>
            </a:fld>
            <a:endParaRPr lang="en-US" dirty="0"/>
          </a:p>
        </p:txBody>
      </p:sp>
    </p:spTree>
    <p:extLst>
      <p:ext uri="{BB962C8B-B14F-4D97-AF65-F5344CB8AC3E}">
        <p14:creationId xmlns:p14="http://schemas.microsoft.com/office/powerpoint/2010/main" val="35586058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6</a:t>
            </a:fld>
            <a:endParaRPr lang="en-US" dirty="0"/>
          </a:p>
        </p:txBody>
      </p:sp>
    </p:spTree>
    <p:extLst>
      <p:ext uri="{BB962C8B-B14F-4D97-AF65-F5344CB8AC3E}">
        <p14:creationId xmlns:p14="http://schemas.microsoft.com/office/powerpoint/2010/main" val="427740017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7</a:t>
            </a:fld>
            <a:endParaRPr lang="en-US" dirty="0"/>
          </a:p>
        </p:txBody>
      </p:sp>
    </p:spTree>
    <p:extLst>
      <p:ext uri="{BB962C8B-B14F-4D97-AF65-F5344CB8AC3E}">
        <p14:creationId xmlns:p14="http://schemas.microsoft.com/office/powerpoint/2010/main" val="95815432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8</a:t>
            </a:fld>
            <a:endParaRPr lang="en-US" dirty="0"/>
          </a:p>
        </p:txBody>
      </p:sp>
    </p:spTree>
    <p:extLst>
      <p:ext uri="{BB962C8B-B14F-4D97-AF65-F5344CB8AC3E}">
        <p14:creationId xmlns:p14="http://schemas.microsoft.com/office/powerpoint/2010/main" val="223381098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9</a:t>
            </a:fld>
            <a:endParaRPr lang="en-US" dirty="0"/>
          </a:p>
        </p:txBody>
      </p:sp>
    </p:spTree>
    <p:extLst>
      <p:ext uri="{BB962C8B-B14F-4D97-AF65-F5344CB8AC3E}">
        <p14:creationId xmlns:p14="http://schemas.microsoft.com/office/powerpoint/2010/main" val="72773983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775355"/>
            <a:ext cx="7772400" cy="1225021"/>
          </a:xfrm>
        </p:spPr>
        <p:txBody>
          <a:bodyPr/>
          <a:lstStyle/>
          <a:p>
            <a:r>
              <a:rPr lang="en-US"/>
              <a:t>Click to edit Master title style</a:t>
            </a:r>
          </a:p>
        </p:txBody>
      </p:sp>
      <p:sp>
        <p:nvSpPr>
          <p:cNvPr id="3" name="Subtitle 2"/>
          <p:cNvSpPr>
            <a:spLocks noGrp="1"/>
          </p:cNvSpPr>
          <p:nvPr>
            <p:ph type="subTitle" idx="1"/>
          </p:nvPr>
        </p:nvSpPr>
        <p:spPr>
          <a:xfrm>
            <a:off x="1371600" y="3238500"/>
            <a:ext cx="6400800" cy="14605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4A6EF6CD-5A05-AD49-B453-FBC4F6F6C8B0}" type="slidenum">
              <a:rPr lang="en-AU"/>
              <a:pPr>
                <a:defRPr/>
              </a:pPr>
              <a:t>‹#›</a:t>
            </a:fld>
            <a:endParaRPr lang="en-AU"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8AD686B7-1218-2B4E-BF52-FE29B0DD9F24}" type="slidenum">
              <a:rPr lang="en-AU"/>
              <a:pPr>
                <a:defRPr/>
              </a:pPr>
              <a:t>‹#›</a:t>
            </a:fld>
            <a:endParaRPr lang="en-AU"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28865"/>
            <a:ext cx="2057400" cy="4876271"/>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28865"/>
            <a:ext cx="6019800" cy="487627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50908E64-6402-D945-8D5A-2A600D887B38}" type="slidenum">
              <a:rPr lang="en-AU"/>
              <a:pPr>
                <a:defRPr/>
              </a:pPr>
              <a:t>‹#›</a:t>
            </a:fld>
            <a:endParaRPr lang="en-AU"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8EF7596F-CC43-3D4E-BDDF-B35BA1640C15}" type="slidenum">
              <a:rPr lang="en-AU"/>
              <a:pPr>
                <a:defRPr/>
              </a:pPr>
              <a:t>‹#›</a:t>
            </a:fld>
            <a:endParaRPr lang="en-AU"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672417"/>
            <a:ext cx="7772400" cy="1135063"/>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422261"/>
            <a:ext cx="7772400" cy="1250156"/>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52ED6E1C-AFDE-7C44-81F1-DA6F2762B460}" type="slidenum">
              <a:rPr lang="en-AU"/>
              <a:pPr>
                <a:defRPr/>
              </a:pPr>
              <a:t>‹#›</a:t>
            </a:fld>
            <a:endParaRPr lang="en-AU"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333500"/>
            <a:ext cx="4038600" cy="377163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333500"/>
            <a:ext cx="4038600" cy="377163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AU"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7" name="Rectangle 6"/>
          <p:cNvSpPr>
            <a:spLocks noGrp="1" noChangeArrowheads="1"/>
          </p:cNvSpPr>
          <p:nvPr>
            <p:ph type="sldNum" sz="quarter" idx="12"/>
          </p:nvPr>
        </p:nvSpPr>
        <p:spPr>
          <a:ln/>
        </p:spPr>
        <p:txBody>
          <a:bodyPr/>
          <a:lstStyle>
            <a:lvl1pPr>
              <a:defRPr/>
            </a:lvl1pPr>
          </a:lstStyle>
          <a:p>
            <a:pPr>
              <a:defRPr/>
            </a:pPr>
            <a:fld id="{CE9C4E8D-7F34-0E4E-B530-8998D6EAF250}" type="slidenum">
              <a:rPr lang="en-AU"/>
              <a:pPr>
                <a:defRPr/>
              </a:pPr>
              <a:t>‹#›</a:t>
            </a:fld>
            <a:endParaRPr lang="en-AU"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279261"/>
            <a:ext cx="4040188" cy="53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1812396"/>
            <a:ext cx="4040188" cy="329274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6" y="1279261"/>
            <a:ext cx="4041775" cy="53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6" y="1812396"/>
            <a:ext cx="4041775" cy="329274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AU" dirty="0"/>
          </a:p>
        </p:txBody>
      </p:sp>
      <p:sp>
        <p:nvSpPr>
          <p:cNvPr id="8"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9" name="Rectangle 6"/>
          <p:cNvSpPr>
            <a:spLocks noGrp="1" noChangeArrowheads="1"/>
          </p:cNvSpPr>
          <p:nvPr>
            <p:ph type="sldNum" sz="quarter" idx="12"/>
          </p:nvPr>
        </p:nvSpPr>
        <p:spPr>
          <a:ln/>
        </p:spPr>
        <p:txBody>
          <a:bodyPr/>
          <a:lstStyle>
            <a:lvl1pPr>
              <a:defRPr/>
            </a:lvl1pPr>
          </a:lstStyle>
          <a:p>
            <a:pPr>
              <a:defRPr/>
            </a:pPr>
            <a:fld id="{99D13D45-15DE-0B4F-AE48-A428CF08051C}" type="slidenum">
              <a:rPr lang="en-AU"/>
              <a:pPr>
                <a:defRPr/>
              </a:pPr>
              <a:t>‹#›</a:t>
            </a:fld>
            <a:endParaRPr lang="en-AU"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AU" dirty="0"/>
          </a:p>
        </p:txBody>
      </p:sp>
      <p:sp>
        <p:nvSpPr>
          <p:cNvPr id="4"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5" name="Rectangle 6"/>
          <p:cNvSpPr>
            <a:spLocks noGrp="1" noChangeArrowheads="1"/>
          </p:cNvSpPr>
          <p:nvPr>
            <p:ph type="sldNum" sz="quarter" idx="12"/>
          </p:nvPr>
        </p:nvSpPr>
        <p:spPr>
          <a:ln/>
        </p:spPr>
        <p:txBody>
          <a:bodyPr/>
          <a:lstStyle>
            <a:lvl1pPr>
              <a:defRPr/>
            </a:lvl1pPr>
          </a:lstStyle>
          <a:p>
            <a:pPr>
              <a:defRPr/>
            </a:pPr>
            <a:fld id="{0D05FB2D-7AD0-0C46-9D56-1F21D58EE3A4}" type="slidenum">
              <a:rPr lang="en-AU"/>
              <a:pPr>
                <a:defRPr/>
              </a:pPr>
              <a:t>‹#›</a:t>
            </a:fld>
            <a:endParaRPr lang="en-AU"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AU" dirty="0"/>
          </a:p>
        </p:txBody>
      </p:sp>
      <p:sp>
        <p:nvSpPr>
          <p:cNvPr id="3"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4" name="Rectangle 6"/>
          <p:cNvSpPr>
            <a:spLocks noGrp="1" noChangeArrowheads="1"/>
          </p:cNvSpPr>
          <p:nvPr>
            <p:ph type="sldNum" sz="quarter" idx="12"/>
          </p:nvPr>
        </p:nvSpPr>
        <p:spPr>
          <a:ln/>
        </p:spPr>
        <p:txBody>
          <a:bodyPr/>
          <a:lstStyle>
            <a:lvl1pPr>
              <a:defRPr/>
            </a:lvl1pPr>
          </a:lstStyle>
          <a:p>
            <a:pPr>
              <a:defRPr/>
            </a:pPr>
            <a:fld id="{3CE1F094-7F9F-E94D-A8E9-4611D1C305D6}" type="slidenum">
              <a:rPr lang="en-AU"/>
              <a:pPr>
                <a:defRPr/>
              </a:pPr>
              <a:t>‹#›</a:t>
            </a:fld>
            <a:endParaRPr lang="en-AU"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27542"/>
            <a:ext cx="3008313" cy="968375"/>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27542"/>
            <a:ext cx="5111750" cy="487759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1" y="1195917"/>
            <a:ext cx="3008313" cy="390921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AU"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7" name="Rectangle 6"/>
          <p:cNvSpPr>
            <a:spLocks noGrp="1" noChangeArrowheads="1"/>
          </p:cNvSpPr>
          <p:nvPr>
            <p:ph type="sldNum" sz="quarter" idx="12"/>
          </p:nvPr>
        </p:nvSpPr>
        <p:spPr>
          <a:ln/>
        </p:spPr>
        <p:txBody>
          <a:bodyPr/>
          <a:lstStyle>
            <a:lvl1pPr>
              <a:defRPr/>
            </a:lvl1pPr>
          </a:lstStyle>
          <a:p>
            <a:pPr>
              <a:defRPr/>
            </a:pPr>
            <a:fld id="{BD7EC3E1-6F08-2D4D-81E1-165613FF145F}" type="slidenum">
              <a:rPr lang="en-AU"/>
              <a:pPr>
                <a:defRPr/>
              </a:pPr>
              <a:t>‹#›</a:t>
            </a:fld>
            <a:endParaRPr lang="en-AU"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000500"/>
            <a:ext cx="5486400" cy="472282"/>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510646"/>
            <a:ext cx="5486400" cy="34290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4472782"/>
            <a:ext cx="5486400" cy="6707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AU"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7" name="Rectangle 6"/>
          <p:cNvSpPr>
            <a:spLocks noGrp="1" noChangeArrowheads="1"/>
          </p:cNvSpPr>
          <p:nvPr>
            <p:ph type="sldNum" sz="quarter" idx="12"/>
          </p:nvPr>
        </p:nvSpPr>
        <p:spPr>
          <a:ln/>
        </p:spPr>
        <p:txBody>
          <a:bodyPr/>
          <a:lstStyle>
            <a:lvl1pPr>
              <a:defRPr/>
            </a:lvl1pPr>
          </a:lstStyle>
          <a:p>
            <a:pPr>
              <a:defRPr/>
            </a:pPr>
            <a:fld id="{D200F1C7-C8AA-6447-B063-AB7C7FA3A957}" type="slidenum">
              <a:rPr lang="en-AU"/>
              <a:pPr>
                <a:defRPr/>
              </a:pPr>
              <a:t>‹#›</a:t>
            </a:fld>
            <a:endParaRPr lang="en-AU"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2"/>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28600"/>
            <a:ext cx="8229600" cy="9525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AU"/>
              <a:t>Click to edit Master title style</a:t>
            </a:r>
          </a:p>
        </p:txBody>
      </p:sp>
      <p:sp>
        <p:nvSpPr>
          <p:cNvPr id="1027" name="Rectangle 3"/>
          <p:cNvSpPr>
            <a:spLocks noGrp="1" noChangeArrowheads="1"/>
          </p:cNvSpPr>
          <p:nvPr>
            <p:ph type="body" idx="1"/>
          </p:nvPr>
        </p:nvSpPr>
        <p:spPr bwMode="auto">
          <a:xfrm>
            <a:off x="457200" y="1333500"/>
            <a:ext cx="8229600" cy="37719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p>
        </p:txBody>
      </p:sp>
      <p:sp>
        <p:nvSpPr>
          <p:cNvPr id="1028" name="Rectangle 4"/>
          <p:cNvSpPr>
            <a:spLocks noGrp="1" noChangeArrowheads="1"/>
          </p:cNvSpPr>
          <p:nvPr>
            <p:ph type="dt" sz="half" idx="2"/>
          </p:nvPr>
        </p:nvSpPr>
        <p:spPr bwMode="auto">
          <a:xfrm>
            <a:off x="457200" y="5203825"/>
            <a:ext cx="2133600" cy="3968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Arial" pitchFamily="-102" charset="0"/>
                <a:ea typeface="Arial" pitchFamily="-102" charset="0"/>
                <a:cs typeface="Arial" pitchFamily="-102" charset="0"/>
              </a:defRPr>
            </a:lvl1pPr>
          </a:lstStyle>
          <a:p>
            <a:pPr>
              <a:defRPr/>
            </a:pPr>
            <a:endParaRPr lang="en-AU" dirty="0"/>
          </a:p>
        </p:txBody>
      </p:sp>
      <p:sp>
        <p:nvSpPr>
          <p:cNvPr id="1029" name="Rectangle 5"/>
          <p:cNvSpPr>
            <a:spLocks noGrp="1" noChangeArrowheads="1"/>
          </p:cNvSpPr>
          <p:nvPr>
            <p:ph type="ftr" sz="quarter" idx="3"/>
          </p:nvPr>
        </p:nvSpPr>
        <p:spPr bwMode="auto">
          <a:xfrm>
            <a:off x="3124200" y="5203825"/>
            <a:ext cx="2895600" cy="3968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Arial" pitchFamily="-102" charset="0"/>
                <a:ea typeface="Arial" pitchFamily="-102" charset="0"/>
                <a:cs typeface="Arial" pitchFamily="-102" charset="0"/>
              </a:defRPr>
            </a:lvl1pPr>
          </a:lstStyle>
          <a:p>
            <a:pPr>
              <a:defRPr/>
            </a:pPr>
            <a:endParaRPr lang="en-AU" dirty="0"/>
          </a:p>
        </p:txBody>
      </p:sp>
      <p:sp>
        <p:nvSpPr>
          <p:cNvPr id="1030" name="Rectangle 6"/>
          <p:cNvSpPr>
            <a:spLocks noGrp="1" noChangeArrowheads="1"/>
          </p:cNvSpPr>
          <p:nvPr>
            <p:ph type="sldNum" sz="quarter" idx="4"/>
          </p:nvPr>
        </p:nvSpPr>
        <p:spPr bwMode="auto">
          <a:xfrm>
            <a:off x="6553200" y="5203825"/>
            <a:ext cx="2133600" cy="3968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Arial" pitchFamily="-102" charset="0"/>
                <a:ea typeface="Arial" pitchFamily="-102" charset="0"/>
                <a:cs typeface="Arial" pitchFamily="-102" charset="0"/>
              </a:defRPr>
            </a:lvl1pPr>
          </a:lstStyle>
          <a:p>
            <a:pPr>
              <a:defRPr/>
            </a:pPr>
            <a:fld id="{E3E1DF86-46F4-9A4D-8002-DFA2F827E7C5}" type="slidenum">
              <a:rPr lang="en-AU"/>
              <a:pPr>
                <a:defRPr/>
              </a:pPr>
              <a:t>‹#›</a:t>
            </a:fld>
            <a:endParaRPr lang="en-AU" dirty="0"/>
          </a:p>
        </p:txBody>
      </p:sp>
    </p:spTree>
  </p:cSld>
  <p:clrMap bg1="lt1" tx1="dk1" bg2="lt2" tx2="dk2" accent1="accent1" accent2="accent2" accent3="accent3" accent4="accent4" accent5="accent5" accent6="accent6" hlink="hlink" folHlink="folHlink"/>
  <p:sldLayoutIdLst>
    <p:sldLayoutId id="2147483689" r:id="rId1"/>
    <p:sldLayoutId id="2147483690" r:id="rId2"/>
    <p:sldLayoutId id="2147483691" r:id="rId3"/>
    <p:sldLayoutId id="2147483692" r:id="rId4"/>
    <p:sldLayoutId id="2147483693" r:id="rId5"/>
    <p:sldLayoutId id="2147483694" r:id="rId6"/>
    <p:sldLayoutId id="2147483695" r:id="rId7"/>
    <p:sldLayoutId id="2147483696" r:id="rId8"/>
    <p:sldLayoutId id="2147483697" r:id="rId9"/>
    <p:sldLayoutId id="2147483698" r:id="rId10"/>
    <p:sldLayoutId id="214748369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2pPr>
      <a:lvl3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3pPr>
      <a:lvl4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4pPr>
      <a:lvl5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5pPr>
      <a:lvl6pPr marL="4572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6pPr>
      <a:lvl7pPr marL="9144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7pPr>
      <a:lvl8pPr marL="13716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8pPr>
      <a:lvl9pPr marL="18288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a:solidFill>
            <a:schemeClr val="tx1"/>
          </a:solidFill>
          <a:latin typeface="+mn-lt"/>
          <a:ea typeface="+mn-ea"/>
          <a:cs typeface="+mn-cs"/>
        </a:defRPr>
      </a:lvl5pPr>
      <a:lvl6pPr marL="2514600" indent="-228600" algn="l" rtl="0" fontAlgn="base">
        <a:spcBef>
          <a:spcPct val="20000"/>
        </a:spcBef>
        <a:spcAft>
          <a:spcPct val="0"/>
        </a:spcAft>
        <a:buChar char="»"/>
        <a:defRPr sz="2000">
          <a:solidFill>
            <a:schemeClr val="tx1"/>
          </a:solidFill>
          <a:latin typeface="+mn-lt"/>
          <a:ea typeface="+mn-ea"/>
          <a:cs typeface="+mn-cs"/>
        </a:defRPr>
      </a:lvl6pPr>
      <a:lvl7pPr marL="2971800" indent="-228600" algn="l" rtl="0" fontAlgn="base">
        <a:spcBef>
          <a:spcPct val="20000"/>
        </a:spcBef>
        <a:spcAft>
          <a:spcPct val="0"/>
        </a:spcAft>
        <a:buChar char="»"/>
        <a:defRPr sz="2000">
          <a:solidFill>
            <a:schemeClr val="tx1"/>
          </a:solidFill>
          <a:latin typeface="+mn-lt"/>
          <a:ea typeface="+mn-ea"/>
          <a:cs typeface="+mn-cs"/>
        </a:defRPr>
      </a:lvl7pPr>
      <a:lvl8pPr marL="3429000" indent="-228600" algn="l" rtl="0" fontAlgn="base">
        <a:spcBef>
          <a:spcPct val="20000"/>
        </a:spcBef>
        <a:spcAft>
          <a:spcPct val="0"/>
        </a:spcAft>
        <a:buChar char="»"/>
        <a:defRPr sz="2000">
          <a:solidFill>
            <a:schemeClr val="tx1"/>
          </a:solidFill>
          <a:latin typeface="+mn-lt"/>
          <a:ea typeface="+mn-ea"/>
          <a:cs typeface="+mn-cs"/>
        </a:defRPr>
      </a:lvl8pPr>
      <a:lvl9pPr marL="3886200" indent="-228600" algn="l" rtl="0" fontAlgn="base">
        <a:spcBef>
          <a:spcPct val="20000"/>
        </a:spcBef>
        <a:spcAft>
          <a:spcPct val="0"/>
        </a:spcAft>
        <a:buChar char="»"/>
        <a:defRPr sz="20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4mygodsglory.wordpress.com/2015/12/01/christmas-haiku-25/" TargetMode="External"/><Relationship Id="rId2" Type="http://schemas.openxmlformats.org/officeDocument/2006/relationships/image" Target="../media/image1.jpg"/><Relationship Id="rId1" Type="http://schemas.openxmlformats.org/officeDocument/2006/relationships/slideLayout" Target="../slideLayouts/slideLayout2.xml"/><Relationship Id="rId4" Type="http://schemas.openxmlformats.org/officeDocument/2006/relationships/hyperlink" Target="https://creativecommons.org/licenses/by-nd/3.0/"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4mygodsglory.wordpress.com/2015/12/01/christmas-haiku-25/" TargetMode="External"/><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openxmlformats.org/officeDocument/2006/relationships/hyperlink" Target="https://creativecommons.org/licenses/by-nd/3.0/"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s://4mygodsglory.wordpress.com/2015/12/01/christmas-haiku-25/" TargetMode="External"/><Relationship Id="rId2" Type="http://schemas.openxmlformats.org/officeDocument/2006/relationships/notesSlide" Target="../notesSlides/notesSlide5.xml"/><Relationship Id="rId1" Type="http://schemas.openxmlformats.org/officeDocument/2006/relationships/slideLayout" Target="../slideLayouts/slideLayout1.xml"/><Relationship Id="rId4" Type="http://schemas.openxmlformats.org/officeDocument/2006/relationships/hyperlink" Target="https://creativecommons.org/licenses/by-nd/3.0/" TargetMode="External"/></Relationships>
</file>

<file path=ppt/slides/_rels/slide7.xml.rels><?xml version="1.0" encoding="UTF-8" standalone="yes"?>
<Relationships xmlns="http://schemas.openxmlformats.org/package/2006/relationships"><Relationship Id="rId3" Type="http://schemas.openxmlformats.org/officeDocument/2006/relationships/hyperlink" Target="https://4mygodsglory.wordpress.com/2015/12/01/christmas-haiku-25/"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 Id="rId4" Type="http://schemas.openxmlformats.org/officeDocument/2006/relationships/hyperlink" Target="https://creativecommons.org/licenses/by-nd/3.0/" TargetMode="External"/></Relationships>
</file>

<file path=ppt/slides/_rels/slide8.xml.rels><?xml version="1.0" encoding="UTF-8" standalone="yes"?>
<Relationships xmlns="http://schemas.openxmlformats.org/package/2006/relationships"><Relationship Id="rId3" Type="http://schemas.openxmlformats.org/officeDocument/2006/relationships/hyperlink" Target="https://4mygodsglory.wordpress.com/2015/12/01/christmas-haiku-25/"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 Id="rId4" Type="http://schemas.openxmlformats.org/officeDocument/2006/relationships/hyperlink" Target="https://creativecommons.org/licenses/by-nd/3.0/" TargetMode="External"/></Relationships>
</file>

<file path=ppt/slides/_rels/slide9.xml.rels><?xml version="1.0" encoding="UTF-8" standalone="yes"?>
<Relationships xmlns="http://schemas.openxmlformats.org/package/2006/relationships"><Relationship Id="rId3" Type="http://schemas.openxmlformats.org/officeDocument/2006/relationships/hyperlink" Target="https://4mygodsglory.wordpress.com/2015/12/01/christmas-haiku-25/" TargetMode="External"/><Relationship Id="rId2" Type="http://schemas.openxmlformats.org/officeDocument/2006/relationships/notesSlide" Target="../notesSlides/notesSlide8.xml"/><Relationship Id="rId1" Type="http://schemas.openxmlformats.org/officeDocument/2006/relationships/slideLayout" Target="../slideLayouts/slideLayout1.xml"/><Relationship Id="rId4" Type="http://schemas.openxmlformats.org/officeDocument/2006/relationships/hyperlink" Target="https://creativecommons.org/licenses/by-nd/3.0/"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3"/>
          <p:cNvSpPr txBox="1">
            <a:spLocks noChangeArrowheads="1"/>
          </p:cNvSpPr>
          <p:nvPr/>
        </p:nvSpPr>
        <p:spPr bwMode="auto">
          <a:xfrm>
            <a:off x="0" y="481236"/>
            <a:ext cx="9144000" cy="409927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20000"/>
              </a:spcBef>
              <a:spcAft>
                <a:spcPct val="0"/>
              </a:spcAft>
              <a:buClrTx/>
              <a:buSzTx/>
              <a:buFontTx/>
              <a:buNone/>
              <a:tabLst/>
              <a:defRPr/>
            </a:pPr>
            <a:endParaRPr lang="en-US" sz="4400" kern="0" dirty="0">
              <a:solidFill>
                <a:srgbClr val="FFFF00"/>
              </a:solidFill>
              <a:latin typeface="+mn-lt"/>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r>
              <a:rPr lang="en-US" sz="4400" kern="0" dirty="0">
                <a:solidFill>
                  <a:srgbClr val="FFFF00"/>
                </a:solidFill>
                <a:latin typeface="+mn-lt"/>
                <a:ea typeface="+mn-ea"/>
                <a:cs typeface="+mn-cs"/>
              </a:rPr>
              <a:t>2 Corinthians  5:11-21</a:t>
            </a: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US" sz="4400" kern="0" dirty="0">
              <a:solidFill>
                <a:srgbClr val="FFFF00"/>
              </a:solidFill>
              <a:latin typeface="+mn-lt"/>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US" sz="4400" kern="0" dirty="0">
              <a:solidFill>
                <a:srgbClr val="FFFF00"/>
              </a:solidFill>
              <a:latin typeface="+mn-lt"/>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US" sz="4400" kern="0" dirty="0">
              <a:solidFill>
                <a:srgbClr val="FFFF00"/>
              </a:solidFill>
              <a:latin typeface="+mn-lt"/>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AU" sz="4400" kern="0" dirty="0">
              <a:solidFill>
                <a:srgbClr val="FFFF00"/>
              </a:solidFill>
              <a:latin typeface="+mn-lt"/>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AU" sz="4400" kern="0" dirty="0">
              <a:solidFill>
                <a:srgbClr val="FFFF00"/>
              </a:solidFill>
              <a:latin typeface="+mn-lt"/>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AU" sz="4400" kern="0" dirty="0">
              <a:solidFill>
                <a:srgbClr val="FFFF00"/>
              </a:solidFill>
              <a:latin typeface="+mn-lt"/>
              <a:ea typeface="+mn-ea"/>
              <a:cs typeface="+mn-cs"/>
            </a:endParaRPr>
          </a:p>
        </p:txBody>
      </p:sp>
    </p:spTree>
    <p:extLst>
      <p:ext uri="{BB962C8B-B14F-4D97-AF65-F5344CB8AC3E}">
        <p14:creationId xmlns:p14="http://schemas.microsoft.com/office/powerpoint/2010/main" val="5614452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0" y="0"/>
            <a:ext cx="9144000" cy="5309659"/>
          </a:xfrm>
          <a:prstGeom prst="rect">
            <a:avLst/>
          </a:prstGeom>
          <a:noFill/>
          <a:ln w="9525">
            <a:noFill/>
            <a:miter lim="800000"/>
            <a:headEnd/>
            <a:tailEnd/>
          </a:ln>
        </p:spPr>
        <p:txBody>
          <a:bodyPr wrap="square">
            <a:prstTxWarp prst="textNoShape">
              <a:avLst/>
            </a:prstTxWarp>
            <a:spAutoFit/>
          </a:bodyPr>
          <a:lstStyle/>
          <a:p>
            <a:pPr indent="152400">
              <a:lnSpc>
                <a:spcPct val="115000"/>
              </a:lnSpc>
              <a:spcAft>
                <a:spcPts val="0"/>
              </a:spcAft>
            </a:pPr>
            <a:r>
              <a:rPr lang="en-AU" sz="2700" b="1" baseline="30000" dirty="0">
                <a:solidFill>
                  <a:schemeClr val="bg1"/>
                </a:solidFill>
                <a:latin typeface="Times New Roman" panose="02020603050405020304" pitchFamily="18" charset="0"/>
                <a:ea typeface="Arial" panose="020B0604020202020204" pitchFamily="34" charset="0"/>
              </a:rPr>
              <a:t>11 </a:t>
            </a:r>
            <a:r>
              <a:rPr lang="en-AU" sz="2700" dirty="0">
                <a:solidFill>
                  <a:schemeClr val="bg1"/>
                </a:solidFill>
                <a:latin typeface="Times New Roman" panose="02020603050405020304" pitchFamily="18" charset="0"/>
                <a:ea typeface="Arial" panose="020B0604020202020204" pitchFamily="34" charset="0"/>
              </a:rPr>
              <a:t>Therefore, knowing the fear of the Lord, we persuade others.  But what we are is known to God, and I hope it is known also to your conscience.  </a:t>
            </a:r>
            <a:r>
              <a:rPr lang="en-AU" sz="2700" b="1" baseline="30000" dirty="0">
                <a:solidFill>
                  <a:schemeClr val="bg1"/>
                </a:solidFill>
                <a:latin typeface="Times New Roman" panose="02020603050405020304" pitchFamily="18" charset="0"/>
                <a:ea typeface="Arial" panose="020B0604020202020204" pitchFamily="34" charset="0"/>
              </a:rPr>
              <a:t>12 </a:t>
            </a:r>
            <a:r>
              <a:rPr lang="en-AU" sz="2700" dirty="0">
                <a:solidFill>
                  <a:schemeClr val="bg1"/>
                </a:solidFill>
                <a:latin typeface="Times New Roman" panose="02020603050405020304" pitchFamily="18" charset="0"/>
                <a:ea typeface="Arial" panose="020B0604020202020204" pitchFamily="34" charset="0"/>
              </a:rPr>
              <a:t>We are not commending ourselves to you again but giving you cause to boast about us, so that you may be able to answer those who boast about outward appearance and not about what is in the heart.  </a:t>
            </a:r>
            <a:r>
              <a:rPr lang="en-AU" sz="2700" b="1" baseline="30000" dirty="0">
                <a:solidFill>
                  <a:schemeClr val="bg1"/>
                </a:solidFill>
                <a:latin typeface="Times New Roman" panose="02020603050405020304" pitchFamily="18" charset="0"/>
                <a:ea typeface="Arial" panose="020B0604020202020204" pitchFamily="34" charset="0"/>
              </a:rPr>
              <a:t>13 </a:t>
            </a:r>
            <a:r>
              <a:rPr lang="en-AU" sz="2700" dirty="0">
                <a:solidFill>
                  <a:schemeClr val="bg1"/>
                </a:solidFill>
                <a:latin typeface="Times New Roman" panose="02020603050405020304" pitchFamily="18" charset="0"/>
                <a:ea typeface="Arial" panose="020B0604020202020204" pitchFamily="34" charset="0"/>
              </a:rPr>
              <a:t>For if we are beside ourselves, it is for God;  if we are in our right mind, it is for you.  </a:t>
            </a:r>
            <a:r>
              <a:rPr lang="en-AU" sz="2700" b="1" baseline="30000" dirty="0">
                <a:solidFill>
                  <a:schemeClr val="bg1"/>
                </a:solidFill>
                <a:latin typeface="Times New Roman" panose="02020603050405020304" pitchFamily="18" charset="0"/>
                <a:ea typeface="Arial" panose="020B0604020202020204" pitchFamily="34" charset="0"/>
              </a:rPr>
              <a:t>14 </a:t>
            </a:r>
            <a:r>
              <a:rPr lang="en-AU" sz="2700" dirty="0">
                <a:solidFill>
                  <a:schemeClr val="bg1"/>
                </a:solidFill>
                <a:latin typeface="Times New Roman" panose="02020603050405020304" pitchFamily="18" charset="0"/>
                <a:ea typeface="Arial" panose="020B0604020202020204" pitchFamily="34" charset="0"/>
              </a:rPr>
              <a:t>For the love of Christ controls us, because we have concluded this:  that one has died for all, therefore all have died;  </a:t>
            </a:r>
            <a:r>
              <a:rPr lang="en-AU" sz="2700" b="1" baseline="30000" dirty="0">
                <a:solidFill>
                  <a:schemeClr val="bg1"/>
                </a:solidFill>
                <a:latin typeface="Times New Roman" panose="02020603050405020304" pitchFamily="18" charset="0"/>
                <a:ea typeface="Arial" panose="020B0604020202020204" pitchFamily="34" charset="0"/>
              </a:rPr>
              <a:t>15 </a:t>
            </a:r>
            <a:r>
              <a:rPr lang="en-AU" sz="2700" dirty="0">
                <a:solidFill>
                  <a:schemeClr val="bg1"/>
                </a:solidFill>
                <a:latin typeface="Times New Roman" panose="02020603050405020304" pitchFamily="18" charset="0"/>
                <a:ea typeface="Arial" panose="020B0604020202020204" pitchFamily="34" charset="0"/>
              </a:rPr>
              <a:t>and he died for all, that those who live might no longer live for themselves but for him who for their sake died and was raised.</a:t>
            </a:r>
            <a:r>
              <a:rPr lang="en-AU" sz="2700" dirty="0">
                <a:solidFill>
                  <a:schemeClr val="bg1"/>
                </a:solidFill>
              </a:rPr>
              <a:t> </a:t>
            </a:r>
            <a:endParaRPr lang="en-GB" sz="2700" dirty="0">
              <a:solidFill>
                <a:schemeClr val="bg1"/>
              </a:solidFill>
              <a:effectLst/>
              <a:latin typeface="Times New Roman" panose="02020603050405020304" pitchFamily="18" charset="0"/>
              <a:ea typeface="Times New Roman" charset="0"/>
              <a:cs typeface="Times New Roman" panose="02020603050405020304" pitchFamily="18" charset="0"/>
            </a:endParaRPr>
          </a:p>
        </p:txBody>
      </p:sp>
    </p:spTree>
    <p:extLst>
      <p:ext uri="{BB962C8B-B14F-4D97-AF65-F5344CB8AC3E}">
        <p14:creationId xmlns:p14="http://schemas.microsoft.com/office/powerpoint/2010/main" val="4998307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0" y="0"/>
            <a:ext cx="9144000" cy="5365571"/>
          </a:xfrm>
          <a:prstGeom prst="rect">
            <a:avLst/>
          </a:prstGeom>
          <a:noFill/>
          <a:ln w="9525">
            <a:noFill/>
            <a:miter lim="800000"/>
            <a:headEnd/>
            <a:tailEnd/>
          </a:ln>
        </p:spPr>
        <p:txBody>
          <a:bodyPr wrap="square">
            <a:prstTxWarp prst="textNoShape">
              <a:avLst/>
            </a:prstTxWarp>
            <a:spAutoFit/>
          </a:bodyPr>
          <a:lstStyle/>
          <a:p>
            <a:pPr indent="152400">
              <a:lnSpc>
                <a:spcPct val="115000"/>
              </a:lnSpc>
              <a:spcAft>
                <a:spcPts val="0"/>
              </a:spcAft>
            </a:pPr>
            <a:r>
              <a:rPr lang="en-AU" sz="2500" b="1" baseline="30000" dirty="0">
                <a:solidFill>
                  <a:schemeClr val="bg1"/>
                </a:solidFill>
                <a:latin typeface="Times New Roman" panose="02020603050405020304" pitchFamily="18" charset="0"/>
                <a:ea typeface="Arial" panose="020B0604020202020204" pitchFamily="34" charset="0"/>
              </a:rPr>
              <a:t>16 </a:t>
            </a:r>
            <a:r>
              <a:rPr lang="en-AU" sz="2500" dirty="0">
                <a:solidFill>
                  <a:schemeClr val="bg1"/>
                </a:solidFill>
                <a:latin typeface="Times New Roman" panose="02020603050405020304" pitchFamily="18" charset="0"/>
                <a:ea typeface="Arial" panose="020B0604020202020204" pitchFamily="34" charset="0"/>
              </a:rPr>
              <a:t>From now on, therefore, we regard no one according to the flesh.  Even though we once regarded Christ according to the flesh, we regard him thus no longer.  </a:t>
            </a:r>
            <a:r>
              <a:rPr lang="en-AU" sz="2500" b="1" baseline="30000" dirty="0">
                <a:solidFill>
                  <a:schemeClr val="bg1"/>
                </a:solidFill>
                <a:latin typeface="Times New Roman" panose="02020603050405020304" pitchFamily="18" charset="0"/>
                <a:ea typeface="Arial" panose="020B0604020202020204" pitchFamily="34" charset="0"/>
              </a:rPr>
              <a:t>17 </a:t>
            </a:r>
            <a:r>
              <a:rPr lang="en-AU" sz="2500" dirty="0">
                <a:solidFill>
                  <a:schemeClr val="bg1"/>
                </a:solidFill>
                <a:latin typeface="Times New Roman" panose="02020603050405020304" pitchFamily="18" charset="0"/>
                <a:ea typeface="Arial" panose="020B0604020202020204" pitchFamily="34" charset="0"/>
              </a:rPr>
              <a:t>Therefore, if anyone is in Christ, he is a new creation.  The old has passed away;  behold, the new has come.  </a:t>
            </a:r>
            <a:r>
              <a:rPr lang="en-AU" sz="2500" b="1" baseline="30000" dirty="0">
                <a:solidFill>
                  <a:schemeClr val="bg1"/>
                </a:solidFill>
                <a:latin typeface="Times New Roman" panose="02020603050405020304" pitchFamily="18" charset="0"/>
                <a:ea typeface="Arial" panose="020B0604020202020204" pitchFamily="34" charset="0"/>
              </a:rPr>
              <a:t>18 </a:t>
            </a:r>
            <a:r>
              <a:rPr lang="en-AU" sz="2500" dirty="0">
                <a:solidFill>
                  <a:schemeClr val="bg1"/>
                </a:solidFill>
                <a:latin typeface="Times New Roman" panose="02020603050405020304" pitchFamily="18" charset="0"/>
                <a:ea typeface="Arial" panose="020B0604020202020204" pitchFamily="34" charset="0"/>
              </a:rPr>
              <a:t>All this is from God, who through Christ reconciled us to himself and gave us the ministry of reconciliation;  </a:t>
            </a:r>
            <a:r>
              <a:rPr lang="en-AU" sz="2500" b="1" baseline="30000" dirty="0">
                <a:solidFill>
                  <a:schemeClr val="bg1"/>
                </a:solidFill>
                <a:latin typeface="Times New Roman" panose="02020603050405020304" pitchFamily="18" charset="0"/>
                <a:ea typeface="Arial" panose="020B0604020202020204" pitchFamily="34" charset="0"/>
              </a:rPr>
              <a:t>19 </a:t>
            </a:r>
            <a:r>
              <a:rPr lang="en-AU" sz="2500" dirty="0">
                <a:solidFill>
                  <a:schemeClr val="bg1"/>
                </a:solidFill>
                <a:latin typeface="Times New Roman" panose="02020603050405020304" pitchFamily="18" charset="0"/>
                <a:ea typeface="Arial" panose="020B0604020202020204" pitchFamily="34" charset="0"/>
              </a:rPr>
              <a:t>that is, in Christ God was reconciling the world to himself, not counting their trespasses against them, and entrusting to us the message of reconciliation.  </a:t>
            </a:r>
            <a:r>
              <a:rPr lang="en-AU" sz="2500" b="1" baseline="30000" dirty="0">
                <a:solidFill>
                  <a:schemeClr val="bg1"/>
                </a:solidFill>
                <a:latin typeface="Times New Roman" panose="02020603050405020304" pitchFamily="18" charset="0"/>
                <a:ea typeface="Arial" panose="020B0604020202020204" pitchFamily="34" charset="0"/>
              </a:rPr>
              <a:t>20 </a:t>
            </a:r>
            <a:r>
              <a:rPr lang="en-AU" sz="2500" dirty="0">
                <a:solidFill>
                  <a:schemeClr val="bg1"/>
                </a:solidFill>
                <a:latin typeface="Times New Roman" panose="02020603050405020304" pitchFamily="18" charset="0"/>
                <a:ea typeface="Arial" panose="020B0604020202020204" pitchFamily="34" charset="0"/>
              </a:rPr>
              <a:t>Therefore, we are ambassadors for Christ, God making his appeal through us.  We implore </a:t>
            </a:r>
            <a:r>
              <a:rPr lang="en-AU" sz="2500" dirty="0">
                <a:solidFill>
                  <a:schemeClr val="bg1"/>
                </a:solidFill>
                <a:latin typeface="Times New Roman" panose="02020603050405020304" pitchFamily="18" charset="0"/>
                <a:ea typeface="Arial" panose="020B0604020202020204" pitchFamily="34" charset="0"/>
                <a:cs typeface="Times New Roman (Headings)"/>
              </a:rPr>
              <a:t>you</a:t>
            </a:r>
            <a:r>
              <a:rPr lang="en-AU" sz="2500" dirty="0">
                <a:solidFill>
                  <a:schemeClr val="bg1"/>
                </a:solidFill>
                <a:latin typeface="Times New Roman" panose="02020603050405020304" pitchFamily="18" charset="0"/>
                <a:ea typeface="Arial" panose="020B0604020202020204" pitchFamily="34" charset="0"/>
              </a:rPr>
              <a:t> on behalf of Christ, be reconciled to God.  </a:t>
            </a:r>
            <a:r>
              <a:rPr lang="en-AU" sz="2500" b="1" baseline="30000" dirty="0">
                <a:solidFill>
                  <a:schemeClr val="bg1"/>
                </a:solidFill>
                <a:latin typeface="Times New Roman" panose="02020603050405020304" pitchFamily="18" charset="0"/>
                <a:ea typeface="Arial" panose="020B0604020202020204" pitchFamily="34" charset="0"/>
              </a:rPr>
              <a:t>21 </a:t>
            </a:r>
            <a:r>
              <a:rPr lang="en-AU" sz="2500" dirty="0">
                <a:solidFill>
                  <a:schemeClr val="bg1"/>
                </a:solidFill>
                <a:latin typeface="Times New Roman" panose="02020603050405020304" pitchFamily="18" charset="0"/>
                <a:ea typeface="Arial" panose="020B0604020202020204" pitchFamily="34" charset="0"/>
              </a:rPr>
              <a:t>For our sake he made him to be sin who knew no sin, so that in him we might become the righteousness of God.</a:t>
            </a:r>
            <a:r>
              <a:rPr lang="en-AU" sz="2500" dirty="0">
                <a:solidFill>
                  <a:schemeClr val="bg1"/>
                </a:solidFill>
              </a:rPr>
              <a:t> </a:t>
            </a:r>
            <a:endParaRPr lang="en-GB" sz="2500" dirty="0">
              <a:solidFill>
                <a:schemeClr val="bg1"/>
              </a:solidFill>
              <a:effectLst/>
              <a:latin typeface="Times New Roman" panose="02020603050405020304" pitchFamily="18" charset="0"/>
              <a:ea typeface="Times New Roman" charset="0"/>
              <a:cs typeface="Times New Roman" panose="02020603050405020304" pitchFamily="18" charset="0"/>
            </a:endParaRPr>
          </a:p>
        </p:txBody>
      </p:sp>
    </p:spTree>
    <p:extLst>
      <p:ext uri="{BB962C8B-B14F-4D97-AF65-F5344CB8AC3E}">
        <p14:creationId xmlns:p14="http://schemas.microsoft.com/office/powerpoint/2010/main" val="13281590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Christmas Haiku 2015 Countdown 25 | Journey with God">
            <a:extLst>
              <a:ext uri="{FF2B5EF4-FFF2-40B4-BE49-F238E27FC236}">
                <a16:creationId xmlns:a16="http://schemas.microsoft.com/office/drawing/2014/main" id="{72E6363D-970E-024B-84EA-2AC9D2F416FF}"/>
              </a:ext>
            </a:extLst>
          </p:cNvPr>
          <p:cNvPicPr>
            <a:picLocks noChangeAspect="1"/>
          </p:cNvPicPr>
          <p:nvPr/>
        </p:nvPicPr>
        <p:blipFill>
          <a:blip r:embed="rId2">
            <a:extLst>
              <a:ext uri="{837473B0-CC2E-450A-ABE3-18F120FF3D39}">
                <a1611:picAttrSrcUrl xmlns:a1611="http://schemas.microsoft.com/office/drawing/2016/11/main" r:id="rId3"/>
              </a:ext>
            </a:extLst>
          </a:blip>
          <a:stretch>
            <a:fillRect/>
          </a:stretch>
        </p:blipFill>
        <p:spPr>
          <a:xfrm>
            <a:off x="1669851" y="0"/>
            <a:ext cx="5804297" cy="5715000"/>
          </a:xfrm>
          <a:prstGeom prst="rect">
            <a:avLst/>
          </a:prstGeom>
        </p:spPr>
      </p:pic>
      <p:sp>
        <p:nvSpPr>
          <p:cNvPr id="5" name="TextBox 4">
            <a:extLst>
              <a:ext uri="{FF2B5EF4-FFF2-40B4-BE49-F238E27FC236}">
                <a16:creationId xmlns:a16="http://schemas.microsoft.com/office/drawing/2014/main" id="{AFDCCF9D-CCB7-624A-974D-1BD5275F40E6}"/>
              </a:ext>
            </a:extLst>
          </p:cNvPr>
          <p:cNvSpPr txBox="1"/>
          <p:nvPr/>
        </p:nvSpPr>
        <p:spPr>
          <a:xfrm>
            <a:off x="1669851" y="5715000"/>
            <a:ext cx="5804297" cy="230832"/>
          </a:xfrm>
          <a:prstGeom prst="rect">
            <a:avLst/>
          </a:prstGeom>
          <a:noFill/>
        </p:spPr>
        <p:txBody>
          <a:bodyPr wrap="square" rtlCol="0">
            <a:spAutoFit/>
          </a:bodyPr>
          <a:lstStyle/>
          <a:p>
            <a:r>
              <a:rPr lang="en-AU" sz="900">
                <a:hlinkClick r:id="rId3" tooltip="https://4mygodsglory.wordpress.com/2015/12/01/christmas-haiku-25/"/>
              </a:rPr>
              <a:t>This Photo</a:t>
            </a:r>
            <a:r>
              <a:rPr lang="en-AU" sz="900"/>
              <a:t> by Unknown Author is licensed under </a:t>
            </a:r>
            <a:r>
              <a:rPr lang="en-AU" sz="900">
                <a:hlinkClick r:id="rId4" tooltip="https://creativecommons.org/licenses/by-nd/3.0/"/>
              </a:rPr>
              <a:t>CC BY-ND</a:t>
            </a:r>
            <a:endParaRPr lang="en-AU" sz="900"/>
          </a:p>
        </p:txBody>
      </p:sp>
    </p:spTree>
    <p:extLst>
      <p:ext uri="{BB962C8B-B14F-4D97-AF65-F5344CB8AC3E}">
        <p14:creationId xmlns:p14="http://schemas.microsoft.com/office/powerpoint/2010/main" val="29472155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TextBox 16">
            <a:extLst>
              <a:ext uri="{FF2B5EF4-FFF2-40B4-BE49-F238E27FC236}">
                <a16:creationId xmlns:a16="http://schemas.microsoft.com/office/drawing/2014/main" id="{86E78848-A215-7044-BB3B-E4D321D894CD}"/>
              </a:ext>
            </a:extLst>
          </p:cNvPr>
          <p:cNvSpPr txBox="1"/>
          <p:nvPr/>
        </p:nvSpPr>
        <p:spPr>
          <a:xfrm>
            <a:off x="5076056" y="16847"/>
            <a:ext cx="4042354" cy="769441"/>
          </a:xfrm>
          <a:prstGeom prst="rect">
            <a:avLst/>
          </a:prstGeom>
          <a:noFill/>
          <a:ln>
            <a:noFill/>
          </a:ln>
        </p:spPr>
        <p:txBody>
          <a:bodyPr wrap="square" rtlCol="0">
            <a:spAutoFit/>
          </a:bodyPr>
          <a:lstStyle/>
          <a:p>
            <a:pPr algn="ctr"/>
            <a:r>
              <a:rPr lang="en-AU" sz="2200" i="1" dirty="0">
                <a:solidFill>
                  <a:schemeClr val="bg1"/>
                </a:solidFill>
                <a:latin typeface="Times New Roman" panose="02020603050405020304" pitchFamily="18" charset="0"/>
                <a:cs typeface="Times New Roman" panose="02020603050405020304" pitchFamily="18" charset="0"/>
              </a:rPr>
              <a:t>Peace on Earth and mercy mild;</a:t>
            </a:r>
            <a:br>
              <a:rPr lang="en-AU" sz="2200" i="1" dirty="0">
                <a:solidFill>
                  <a:schemeClr val="bg1"/>
                </a:solidFill>
                <a:latin typeface="Times New Roman" panose="02020603050405020304" pitchFamily="18" charset="0"/>
                <a:cs typeface="Times New Roman" panose="02020603050405020304" pitchFamily="18" charset="0"/>
              </a:rPr>
            </a:br>
            <a:r>
              <a:rPr lang="en-AU" sz="2200" i="1" dirty="0">
                <a:solidFill>
                  <a:schemeClr val="bg1"/>
                </a:solidFill>
                <a:latin typeface="Times New Roman" panose="02020603050405020304" pitchFamily="18" charset="0"/>
                <a:cs typeface="Times New Roman" panose="02020603050405020304" pitchFamily="18" charset="0"/>
              </a:rPr>
              <a:t>God and sinner reconciled.</a:t>
            </a:r>
          </a:p>
        </p:txBody>
      </p:sp>
      <p:sp>
        <p:nvSpPr>
          <p:cNvPr id="6" name="TextBox 5">
            <a:extLst>
              <a:ext uri="{FF2B5EF4-FFF2-40B4-BE49-F238E27FC236}">
                <a16:creationId xmlns:a16="http://schemas.microsoft.com/office/drawing/2014/main" id="{4ED7EDBB-54B2-EB4D-9E37-3FE437F9AB3C}"/>
              </a:ext>
            </a:extLst>
          </p:cNvPr>
          <p:cNvSpPr txBox="1"/>
          <p:nvPr/>
        </p:nvSpPr>
        <p:spPr>
          <a:xfrm>
            <a:off x="0" y="491520"/>
            <a:ext cx="9144000" cy="400110"/>
          </a:xfrm>
          <a:prstGeom prst="rect">
            <a:avLst/>
          </a:prstGeom>
          <a:noFill/>
          <a:ln>
            <a:noFill/>
          </a:ln>
        </p:spPr>
        <p:txBody>
          <a:bodyPr wrap="square" rtlCol="0">
            <a:spAutoFit/>
          </a:bodyPr>
          <a:lstStyle/>
          <a:p>
            <a:pPr marL="227013" indent="-227013">
              <a:buFont typeface="Arial" panose="020B0604020202020204" pitchFamily="34" charset="0"/>
              <a:buChar char="•"/>
            </a:pPr>
            <a:r>
              <a:rPr lang="en-AU" sz="2000" dirty="0">
                <a:solidFill>
                  <a:srgbClr val="FFFF00"/>
                </a:solidFill>
                <a:latin typeface="Times New Roman" panose="02020603050405020304" pitchFamily="18" charset="0"/>
                <a:cs typeface="Times New Roman" panose="02020603050405020304" pitchFamily="18" charset="0"/>
              </a:rPr>
              <a:t>Authentic peace only comes through reconciliation</a:t>
            </a:r>
          </a:p>
        </p:txBody>
      </p:sp>
      <p:sp>
        <p:nvSpPr>
          <p:cNvPr id="18" name="Rectangle 17">
            <a:extLst>
              <a:ext uri="{FF2B5EF4-FFF2-40B4-BE49-F238E27FC236}">
                <a16:creationId xmlns:a16="http://schemas.microsoft.com/office/drawing/2014/main" id="{50D526F1-DF96-1B49-8B8D-29F7F6D7B87E}"/>
              </a:ext>
            </a:extLst>
          </p:cNvPr>
          <p:cNvSpPr/>
          <p:nvPr/>
        </p:nvSpPr>
        <p:spPr>
          <a:xfrm>
            <a:off x="161763" y="2206646"/>
            <a:ext cx="8820472" cy="1663340"/>
          </a:xfrm>
          <a:prstGeom prst="rect">
            <a:avLst/>
          </a:prstGeom>
          <a:solidFill>
            <a:schemeClr val="bg1"/>
          </a:solidFill>
        </p:spPr>
        <p:txBody>
          <a:bodyPr wrap="square">
            <a:spAutoFit/>
          </a:bodyPr>
          <a:lstStyle/>
          <a:p>
            <a:pPr marL="0" marR="0">
              <a:lnSpc>
                <a:spcPct val="115000"/>
              </a:lnSpc>
              <a:spcBef>
                <a:spcPts val="0"/>
              </a:spcBef>
              <a:spcAft>
                <a:spcPts val="1000"/>
              </a:spcAft>
            </a:pPr>
            <a:r>
              <a:rPr lang="en-US" b="1" baseline="30000" dirty="0">
                <a:latin typeface="Comic Sans MS" panose="030F0902030302020204" pitchFamily="66" charset="0"/>
                <a:cs typeface="Times New Roman" panose="02020603050405020304" pitchFamily="18" charset="0"/>
              </a:rPr>
              <a:t>Matthew 1:20 </a:t>
            </a:r>
            <a:r>
              <a:rPr lang="en-US" dirty="0">
                <a:latin typeface="Comic Sans MS" panose="030F0902030302020204" pitchFamily="66" charset="0"/>
                <a:cs typeface="Times New Roman" panose="02020603050405020304" pitchFamily="18" charset="0"/>
              </a:rPr>
              <a:t>But as he considered these things, behold, an angel of the Lord appeared to him in a dream, saying, “Joseph, son of David, do not fear to take Mary as your wife, for that which is conceived in her is from the Holy Spirit. </a:t>
            </a:r>
            <a:r>
              <a:rPr lang="en-US" b="1" baseline="30000" dirty="0">
                <a:latin typeface="Comic Sans MS" panose="030F0902030302020204" pitchFamily="66" charset="0"/>
                <a:cs typeface="Times New Roman" panose="02020603050405020304" pitchFamily="18" charset="0"/>
              </a:rPr>
              <a:t>21 </a:t>
            </a:r>
            <a:r>
              <a:rPr lang="en-US" dirty="0">
                <a:latin typeface="Comic Sans MS" panose="030F0902030302020204" pitchFamily="66" charset="0"/>
                <a:cs typeface="Times New Roman" panose="02020603050405020304" pitchFamily="18" charset="0"/>
              </a:rPr>
              <a:t>She will bear a son, and you shall call his name Jesus, </a:t>
            </a:r>
            <a:r>
              <a:rPr lang="en-US" u="sng" dirty="0">
                <a:latin typeface="Comic Sans MS" panose="030F0902030302020204" pitchFamily="66" charset="0"/>
                <a:cs typeface="Times New Roman" panose="02020603050405020304" pitchFamily="18" charset="0"/>
              </a:rPr>
              <a:t>for he will save his people from their sins</a:t>
            </a:r>
            <a:r>
              <a:rPr lang="en-US" dirty="0">
                <a:latin typeface="Comic Sans MS" panose="030F0902030302020204" pitchFamily="66" charset="0"/>
                <a:cs typeface="Times New Roman" panose="02020603050405020304" pitchFamily="18" charset="0"/>
              </a:rPr>
              <a:t>.” </a:t>
            </a:r>
          </a:p>
        </p:txBody>
      </p:sp>
      <p:sp>
        <p:nvSpPr>
          <p:cNvPr id="4" name="TextBox 3">
            <a:extLst>
              <a:ext uri="{FF2B5EF4-FFF2-40B4-BE49-F238E27FC236}">
                <a16:creationId xmlns:a16="http://schemas.microsoft.com/office/drawing/2014/main" id="{68B92DDA-B917-0442-94FA-90376964C578}"/>
              </a:ext>
            </a:extLst>
          </p:cNvPr>
          <p:cNvSpPr txBox="1"/>
          <p:nvPr/>
        </p:nvSpPr>
        <p:spPr>
          <a:xfrm>
            <a:off x="1669851" y="5715000"/>
            <a:ext cx="5804297" cy="230832"/>
          </a:xfrm>
          <a:prstGeom prst="rect">
            <a:avLst/>
          </a:prstGeom>
          <a:noFill/>
        </p:spPr>
        <p:txBody>
          <a:bodyPr wrap="square" rtlCol="0">
            <a:spAutoFit/>
          </a:bodyPr>
          <a:lstStyle/>
          <a:p>
            <a:r>
              <a:rPr lang="en-AU" sz="900">
                <a:hlinkClick r:id="rId3" tooltip="https://4mygodsglory.wordpress.com/2015/12/01/christmas-haiku-25/"/>
              </a:rPr>
              <a:t>This Photo</a:t>
            </a:r>
            <a:r>
              <a:rPr lang="en-AU" sz="900"/>
              <a:t> by Unknown Author is licensed under </a:t>
            </a:r>
            <a:r>
              <a:rPr lang="en-AU" sz="900">
                <a:hlinkClick r:id="rId4" tooltip="https://creativecommons.org/licenses/by-nd/3.0/"/>
              </a:rPr>
              <a:t>CC BY-ND</a:t>
            </a:r>
            <a:endParaRPr lang="en-AU" sz="900"/>
          </a:p>
        </p:txBody>
      </p:sp>
      <p:sp>
        <p:nvSpPr>
          <p:cNvPr id="5" name="TextBox 4">
            <a:extLst>
              <a:ext uri="{FF2B5EF4-FFF2-40B4-BE49-F238E27FC236}">
                <a16:creationId xmlns:a16="http://schemas.microsoft.com/office/drawing/2014/main" id="{C7443FDC-4E30-BF4E-9280-CD0037C718DE}"/>
              </a:ext>
            </a:extLst>
          </p:cNvPr>
          <p:cNvSpPr txBox="1"/>
          <p:nvPr/>
        </p:nvSpPr>
        <p:spPr>
          <a:xfrm>
            <a:off x="1547664" y="-7794"/>
            <a:ext cx="3600400" cy="615553"/>
          </a:xfrm>
          <a:prstGeom prst="rect">
            <a:avLst/>
          </a:prstGeom>
          <a:noFill/>
        </p:spPr>
        <p:txBody>
          <a:bodyPr wrap="square" rtlCol="0">
            <a:spAutoFit/>
          </a:bodyPr>
          <a:lstStyle/>
          <a:p>
            <a:r>
              <a:rPr lang="en-AU" sz="3400" b="1" dirty="0">
                <a:solidFill>
                  <a:schemeClr val="bg1"/>
                </a:solidFill>
                <a:latin typeface="Minion Pro" panose="02040503050201020203" pitchFamily="18" charset="0"/>
                <a:cs typeface="Aldhabi" panose="020F0502020204030204" pitchFamily="34" charset="0"/>
              </a:rPr>
              <a:t>Reconciliation</a:t>
            </a:r>
          </a:p>
        </p:txBody>
      </p:sp>
    </p:spTree>
    <p:extLst>
      <p:ext uri="{BB962C8B-B14F-4D97-AF65-F5344CB8AC3E}">
        <p14:creationId xmlns:p14="http://schemas.microsoft.com/office/powerpoint/2010/main" val="14786174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p:bldP spid="6" grpId="0" uiExpand="1" build="p"/>
      <p:bldP spid="18"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TextBox 16">
            <a:extLst>
              <a:ext uri="{FF2B5EF4-FFF2-40B4-BE49-F238E27FC236}">
                <a16:creationId xmlns:a16="http://schemas.microsoft.com/office/drawing/2014/main" id="{86E78848-A215-7044-BB3B-E4D321D894CD}"/>
              </a:ext>
            </a:extLst>
          </p:cNvPr>
          <p:cNvSpPr txBox="1"/>
          <p:nvPr/>
        </p:nvSpPr>
        <p:spPr>
          <a:xfrm>
            <a:off x="5076056" y="16847"/>
            <a:ext cx="4042354" cy="769441"/>
          </a:xfrm>
          <a:prstGeom prst="rect">
            <a:avLst/>
          </a:prstGeom>
          <a:noFill/>
          <a:ln>
            <a:noFill/>
          </a:ln>
        </p:spPr>
        <p:txBody>
          <a:bodyPr wrap="square" rtlCol="0">
            <a:spAutoFit/>
          </a:bodyPr>
          <a:lstStyle/>
          <a:p>
            <a:pPr algn="ctr"/>
            <a:r>
              <a:rPr lang="en-AU" sz="2200" i="1" dirty="0">
                <a:solidFill>
                  <a:schemeClr val="bg1"/>
                </a:solidFill>
                <a:latin typeface="Times New Roman" panose="02020603050405020304" pitchFamily="18" charset="0"/>
                <a:cs typeface="Times New Roman" panose="02020603050405020304" pitchFamily="18" charset="0"/>
              </a:rPr>
              <a:t>Peace on Earth and mercy mild;</a:t>
            </a:r>
            <a:br>
              <a:rPr lang="en-AU" sz="2200" i="1" dirty="0">
                <a:solidFill>
                  <a:schemeClr val="bg1"/>
                </a:solidFill>
                <a:latin typeface="Times New Roman" panose="02020603050405020304" pitchFamily="18" charset="0"/>
                <a:cs typeface="Times New Roman" panose="02020603050405020304" pitchFamily="18" charset="0"/>
              </a:rPr>
            </a:br>
            <a:r>
              <a:rPr lang="en-AU" sz="2200" i="1" dirty="0">
                <a:solidFill>
                  <a:schemeClr val="bg1"/>
                </a:solidFill>
                <a:latin typeface="Times New Roman" panose="02020603050405020304" pitchFamily="18" charset="0"/>
                <a:cs typeface="Times New Roman" panose="02020603050405020304" pitchFamily="18" charset="0"/>
              </a:rPr>
              <a:t>God and sinner reconciled.</a:t>
            </a:r>
          </a:p>
        </p:txBody>
      </p:sp>
      <p:sp>
        <p:nvSpPr>
          <p:cNvPr id="12" name="TextBox 11">
            <a:extLst>
              <a:ext uri="{FF2B5EF4-FFF2-40B4-BE49-F238E27FC236}">
                <a16:creationId xmlns:a16="http://schemas.microsoft.com/office/drawing/2014/main" id="{357E4AAD-A78A-2940-9B56-714D394EDF0C}"/>
              </a:ext>
            </a:extLst>
          </p:cNvPr>
          <p:cNvSpPr txBox="1"/>
          <p:nvPr/>
        </p:nvSpPr>
        <p:spPr>
          <a:xfrm>
            <a:off x="11687" y="2025891"/>
            <a:ext cx="9144000" cy="400110"/>
          </a:xfrm>
          <a:prstGeom prst="rect">
            <a:avLst/>
          </a:prstGeom>
          <a:noFill/>
        </p:spPr>
        <p:txBody>
          <a:bodyPr wrap="square" rtlCol="0">
            <a:spAutoFit/>
          </a:bodyPr>
          <a:lstStyle/>
          <a:p>
            <a:pPr marL="342900" indent="-342900">
              <a:buFont typeface="Arial" panose="020B0604020202020204" pitchFamily="34" charset="0"/>
              <a:buChar char="•"/>
            </a:pPr>
            <a:r>
              <a:rPr lang="en-AU" sz="2000" dirty="0">
                <a:solidFill>
                  <a:srgbClr val="FFFF00"/>
                </a:solidFill>
                <a:latin typeface="Times New Roman" panose="02020603050405020304" pitchFamily="18" charset="0"/>
                <a:cs typeface="Times New Roman" panose="02020603050405020304" pitchFamily="18" charset="0"/>
              </a:rPr>
              <a:t>Moves us to please Him (</a:t>
            </a:r>
            <a:r>
              <a:rPr lang="en-AU" sz="2000" dirty="0" err="1">
                <a:solidFill>
                  <a:srgbClr val="FFFF00"/>
                </a:solidFill>
                <a:latin typeface="Times New Roman" panose="02020603050405020304" pitchFamily="18" charset="0"/>
                <a:cs typeface="Times New Roman" panose="02020603050405020304" pitchFamily="18" charset="0"/>
              </a:rPr>
              <a:t>v9</a:t>
            </a:r>
            <a:r>
              <a:rPr lang="en-AU" sz="2000" dirty="0">
                <a:solidFill>
                  <a:srgbClr val="FFFF00"/>
                </a:solidFill>
                <a:latin typeface="Times New Roman" panose="02020603050405020304" pitchFamily="18" charset="0"/>
                <a:cs typeface="Times New Roman" panose="02020603050405020304" pitchFamily="18" charset="0"/>
              </a:rPr>
              <a:t>) &amp; Persuade others to be reconciled to Jesus (</a:t>
            </a:r>
            <a:r>
              <a:rPr lang="en-AU" sz="2000" dirty="0" err="1">
                <a:solidFill>
                  <a:srgbClr val="FFFF00"/>
                </a:solidFill>
                <a:latin typeface="Times New Roman" panose="02020603050405020304" pitchFamily="18" charset="0"/>
                <a:cs typeface="Times New Roman" panose="02020603050405020304" pitchFamily="18" charset="0"/>
              </a:rPr>
              <a:t>v11</a:t>
            </a:r>
            <a:r>
              <a:rPr lang="en-AU" sz="2000" dirty="0">
                <a:solidFill>
                  <a:srgbClr val="FFFF00"/>
                </a:solidFill>
                <a:latin typeface="Times New Roman" panose="02020603050405020304" pitchFamily="18" charset="0"/>
                <a:cs typeface="Times New Roman" panose="02020603050405020304" pitchFamily="18" charset="0"/>
              </a:rPr>
              <a:t>)</a:t>
            </a:r>
          </a:p>
        </p:txBody>
      </p:sp>
      <p:sp>
        <p:nvSpPr>
          <p:cNvPr id="6" name="TextBox 5">
            <a:extLst>
              <a:ext uri="{FF2B5EF4-FFF2-40B4-BE49-F238E27FC236}">
                <a16:creationId xmlns:a16="http://schemas.microsoft.com/office/drawing/2014/main" id="{4ED7EDBB-54B2-EB4D-9E37-3FE437F9AB3C}"/>
              </a:ext>
            </a:extLst>
          </p:cNvPr>
          <p:cNvSpPr txBox="1"/>
          <p:nvPr/>
        </p:nvSpPr>
        <p:spPr>
          <a:xfrm>
            <a:off x="0" y="491520"/>
            <a:ext cx="9144000" cy="1323439"/>
          </a:xfrm>
          <a:prstGeom prst="rect">
            <a:avLst/>
          </a:prstGeom>
          <a:noFill/>
          <a:ln>
            <a:noFill/>
          </a:ln>
        </p:spPr>
        <p:txBody>
          <a:bodyPr wrap="square" rtlCol="0">
            <a:spAutoFit/>
          </a:bodyPr>
          <a:lstStyle/>
          <a:p>
            <a:pPr marL="227013" indent="-227013">
              <a:buFont typeface="Arial" panose="020B0604020202020204" pitchFamily="34" charset="0"/>
              <a:buChar char="•"/>
            </a:pPr>
            <a:r>
              <a:rPr lang="en-AU" sz="2000" dirty="0">
                <a:solidFill>
                  <a:srgbClr val="FFFF00"/>
                </a:solidFill>
                <a:latin typeface="Times New Roman" panose="02020603050405020304" pitchFamily="18" charset="0"/>
                <a:cs typeface="Times New Roman" panose="02020603050405020304" pitchFamily="18" charset="0"/>
              </a:rPr>
              <a:t>Authentic peace only comes through reconciliation</a:t>
            </a:r>
          </a:p>
          <a:p>
            <a:pPr marL="227013" indent="-227013">
              <a:buFont typeface="Arial" panose="020B0604020202020204" pitchFamily="34" charset="0"/>
              <a:buChar char="•"/>
            </a:pPr>
            <a:r>
              <a:rPr lang="en-AU" sz="2000" dirty="0">
                <a:solidFill>
                  <a:srgbClr val="FFFF00"/>
                </a:solidFill>
                <a:latin typeface="Times New Roman" panose="02020603050405020304" pitchFamily="18" charset="0"/>
                <a:cs typeface="Times New Roman" panose="02020603050405020304" pitchFamily="18" charset="0"/>
              </a:rPr>
              <a:t>Jesus came to save us from our sins.  He does it through reconciliation.</a:t>
            </a:r>
          </a:p>
          <a:p>
            <a:pPr marL="227013" indent="-227013">
              <a:buFont typeface="Arial" panose="020B0604020202020204" pitchFamily="34" charset="0"/>
              <a:buChar char="•"/>
            </a:pPr>
            <a:r>
              <a:rPr lang="en-AU" sz="2000" dirty="0">
                <a:solidFill>
                  <a:srgbClr val="FFFF00"/>
                </a:solidFill>
                <a:latin typeface="Times New Roman" panose="02020603050405020304" pitchFamily="18" charset="0"/>
                <a:cs typeface="Times New Roman" panose="02020603050405020304" pitchFamily="18" charset="0"/>
              </a:rPr>
              <a:t>Restoring a proper balance;  An exchange takes place;  </a:t>
            </a:r>
            <a:br>
              <a:rPr lang="en-AU" sz="2000" dirty="0">
                <a:solidFill>
                  <a:srgbClr val="FFFF00"/>
                </a:solidFill>
                <a:latin typeface="Times New Roman" panose="02020603050405020304" pitchFamily="18" charset="0"/>
                <a:cs typeface="Times New Roman" panose="02020603050405020304" pitchFamily="18" charset="0"/>
              </a:rPr>
            </a:br>
            <a:r>
              <a:rPr lang="en-AU" sz="2000" dirty="0">
                <a:solidFill>
                  <a:srgbClr val="FFFF00"/>
                </a:solidFill>
                <a:latin typeface="Times New Roman" panose="02020603050405020304" pitchFamily="18" charset="0"/>
                <a:cs typeface="Times New Roman" panose="02020603050405020304" pitchFamily="18" charset="0"/>
              </a:rPr>
              <a:t>Restores a proper relationship with God</a:t>
            </a:r>
          </a:p>
        </p:txBody>
      </p:sp>
      <p:sp>
        <p:nvSpPr>
          <p:cNvPr id="4" name="TextBox 3">
            <a:extLst>
              <a:ext uri="{FF2B5EF4-FFF2-40B4-BE49-F238E27FC236}">
                <a16:creationId xmlns:a16="http://schemas.microsoft.com/office/drawing/2014/main" id="{68B92DDA-B917-0442-94FA-90376964C578}"/>
              </a:ext>
            </a:extLst>
          </p:cNvPr>
          <p:cNvSpPr txBox="1"/>
          <p:nvPr/>
        </p:nvSpPr>
        <p:spPr>
          <a:xfrm>
            <a:off x="1669851" y="5715000"/>
            <a:ext cx="5804297" cy="230832"/>
          </a:xfrm>
          <a:prstGeom prst="rect">
            <a:avLst/>
          </a:prstGeom>
          <a:noFill/>
        </p:spPr>
        <p:txBody>
          <a:bodyPr wrap="square" rtlCol="0">
            <a:spAutoFit/>
          </a:bodyPr>
          <a:lstStyle/>
          <a:p>
            <a:r>
              <a:rPr lang="en-AU" sz="900">
                <a:hlinkClick r:id="rId3" tooltip="https://4mygodsglory.wordpress.com/2015/12/01/christmas-haiku-25/"/>
              </a:rPr>
              <a:t>This Photo</a:t>
            </a:r>
            <a:r>
              <a:rPr lang="en-AU" sz="900"/>
              <a:t> by Unknown Author is licensed under </a:t>
            </a:r>
            <a:r>
              <a:rPr lang="en-AU" sz="900">
                <a:hlinkClick r:id="rId4" tooltip="https://creativecommons.org/licenses/by-nd/3.0/"/>
              </a:rPr>
              <a:t>CC BY-ND</a:t>
            </a:r>
            <a:endParaRPr lang="en-AU" sz="900"/>
          </a:p>
        </p:txBody>
      </p:sp>
      <p:sp>
        <p:nvSpPr>
          <p:cNvPr id="5" name="TextBox 4">
            <a:extLst>
              <a:ext uri="{FF2B5EF4-FFF2-40B4-BE49-F238E27FC236}">
                <a16:creationId xmlns:a16="http://schemas.microsoft.com/office/drawing/2014/main" id="{C7443FDC-4E30-BF4E-9280-CD0037C718DE}"/>
              </a:ext>
            </a:extLst>
          </p:cNvPr>
          <p:cNvSpPr txBox="1"/>
          <p:nvPr/>
        </p:nvSpPr>
        <p:spPr>
          <a:xfrm>
            <a:off x="1547664" y="-7794"/>
            <a:ext cx="3600400" cy="615553"/>
          </a:xfrm>
          <a:prstGeom prst="rect">
            <a:avLst/>
          </a:prstGeom>
          <a:noFill/>
        </p:spPr>
        <p:txBody>
          <a:bodyPr wrap="square" rtlCol="0">
            <a:spAutoFit/>
          </a:bodyPr>
          <a:lstStyle/>
          <a:p>
            <a:r>
              <a:rPr lang="en-AU" sz="3400" b="1" dirty="0">
                <a:solidFill>
                  <a:schemeClr val="bg1"/>
                </a:solidFill>
                <a:latin typeface="Minion Pro" panose="02040503050201020203" pitchFamily="18" charset="0"/>
                <a:cs typeface="Aldhabi" panose="020F0502020204030204" pitchFamily="34" charset="0"/>
              </a:rPr>
              <a:t>Reconciliation</a:t>
            </a:r>
          </a:p>
        </p:txBody>
      </p:sp>
      <p:sp>
        <p:nvSpPr>
          <p:cNvPr id="9" name="TextBox 8">
            <a:extLst>
              <a:ext uri="{FF2B5EF4-FFF2-40B4-BE49-F238E27FC236}">
                <a16:creationId xmlns:a16="http://schemas.microsoft.com/office/drawing/2014/main" id="{75CCE417-D782-9E4D-9823-E3F1C43A0B90}"/>
              </a:ext>
            </a:extLst>
          </p:cNvPr>
          <p:cNvSpPr txBox="1"/>
          <p:nvPr/>
        </p:nvSpPr>
        <p:spPr>
          <a:xfrm>
            <a:off x="11687" y="1719038"/>
            <a:ext cx="9132313" cy="400110"/>
          </a:xfrm>
          <a:prstGeom prst="rect">
            <a:avLst/>
          </a:prstGeom>
          <a:noFill/>
          <a:ln>
            <a:noFill/>
          </a:ln>
        </p:spPr>
        <p:txBody>
          <a:bodyPr wrap="square" rtlCol="0">
            <a:spAutoFit/>
          </a:bodyPr>
          <a:lstStyle/>
          <a:p>
            <a:r>
              <a:rPr lang="en-AU" sz="2000" b="1" dirty="0">
                <a:solidFill>
                  <a:schemeClr val="bg1"/>
                </a:solidFill>
                <a:latin typeface="Times New Roman" panose="02020603050405020304" pitchFamily="18" charset="0"/>
                <a:cs typeface="Times New Roman" panose="02020603050405020304" pitchFamily="18" charset="0"/>
              </a:rPr>
              <a:t>1.  A fear of Christ</a:t>
            </a:r>
            <a:r>
              <a:rPr lang="en-AU" sz="2000" dirty="0">
                <a:solidFill>
                  <a:schemeClr val="bg1"/>
                </a:solidFill>
                <a:latin typeface="Times New Roman" panose="02020603050405020304" pitchFamily="18" charset="0"/>
                <a:cs typeface="Times New Roman" panose="02020603050405020304" pitchFamily="18" charset="0"/>
              </a:rPr>
              <a:t> – We must all appear before the judgment seat of Christ</a:t>
            </a:r>
            <a:endParaRPr lang="en-AU" sz="2000" b="1" dirty="0">
              <a:solidFill>
                <a:schemeClr val="bg1"/>
              </a:solidFill>
              <a:latin typeface="Times New Roman" panose="02020603050405020304" pitchFamily="18" charset="0"/>
              <a:cs typeface="Times New Roman" panose="02020603050405020304" pitchFamily="18" charset="0"/>
            </a:endParaRPr>
          </a:p>
        </p:txBody>
      </p:sp>
      <p:sp>
        <p:nvSpPr>
          <p:cNvPr id="10" name="Rectangle 9">
            <a:extLst>
              <a:ext uri="{FF2B5EF4-FFF2-40B4-BE49-F238E27FC236}">
                <a16:creationId xmlns:a16="http://schemas.microsoft.com/office/drawing/2014/main" id="{7A0142E1-8290-4349-B6D9-F20B1EF589CB}"/>
              </a:ext>
            </a:extLst>
          </p:cNvPr>
          <p:cNvSpPr/>
          <p:nvPr/>
        </p:nvSpPr>
        <p:spPr>
          <a:xfrm>
            <a:off x="323528" y="3595853"/>
            <a:ext cx="8730718" cy="1200329"/>
          </a:xfrm>
          <a:prstGeom prst="rect">
            <a:avLst/>
          </a:prstGeom>
          <a:solidFill>
            <a:schemeClr val="bg1"/>
          </a:solidFill>
        </p:spPr>
        <p:txBody>
          <a:bodyPr wrap="square">
            <a:spAutoFit/>
          </a:bodyPr>
          <a:lstStyle/>
          <a:p>
            <a:r>
              <a:rPr lang="en-AU" dirty="0">
                <a:latin typeface="Comic Sans MS" panose="030F0902030302020204" pitchFamily="66" charset="0"/>
                <a:ea typeface="Arial" panose="020B0604020202020204" pitchFamily="34" charset="0"/>
              </a:rPr>
              <a:t> </a:t>
            </a:r>
            <a:r>
              <a:rPr lang="en-AU" b="1" baseline="30000" dirty="0">
                <a:latin typeface="Comic Sans MS" panose="030F0902030302020204" pitchFamily="66" charset="0"/>
                <a:ea typeface="Arial" panose="020B0604020202020204" pitchFamily="34" charset="0"/>
              </a:rPr>
              <a:t>9 </a:t>
            </a:r>
            <a:r>
              <a:rPr lang="en-AU" dirty="0">
                <a:latin typeface="Comic Sans MS" panose="030F0902030302020204" pitchFamily="66" charset="0"/>
                <a:ea typeface="Arial" panose="020B0604020202020204" pitchFamily="34" charset="0"/>
              </a:rPr>
              <a:t>So whether we are at home or away, </a:t>
            </a:r>
            <a:r>
              <a:rPr lang="en-AU" u="sng" dirty="0">
                <a:latin typeface="Comic Sans MS" panose="030F0902030302020204" pitchFamily="66" charset="0"/>
                <a:ea typeface="Arial" panose="020B0604020202020204" pitchFamily="34" charset="0"/>
              </a:rPr>
              <a:t>we make it our aim to please him</a:t>
            </a:r>
            <a:r>
              <a:rPr lang="en-AU" dirty="0">
                <a:latin typeface="Comic Sans MS" panose="030F0902030302020204" pitchFamily="66" charset="0"/>
                <a:ea typeface="Arial" panose="020B0604020202020204" pitchFamily="34" charset="0"/>
              </a:rPr>
              <a:t>.  </a:t>
            </a:r>
            <a:r>
              <a:rPr lang="en-AU" b="1" baseline="30000" dirty="0">
                <a:latin typeface="Comic Sans MS" panose="030F0902030302020204" pitchFamily="66" charset="0"/>
                <a:ea typeface="Arial" panose="020B0604020202020204" pitchFamily="34" charset="0"/>
              </a:rPr>
              <a:t>10 </a:t>
            </a:r>
            <a:r>
              <a:rPr lang="en-AU" dirty="0">
                <a:latin typeface="Comic Sans MS" panose="030F0902030302020204" pitchFamily="66" charset="0"/>
                <a:ea typeface="Arial" panose="020B0604020202020204" pitchFamily="34" charset="0"/>
              </a:rPr>
              <a:t>For we </a:t>
            </a:r>
            <a:r>
              <a:rPr lang="en-AU" u="sng" dirty="0">
                <a:latin typeface="Comic Sans MS" panose="030F0902030302020204" pitchFamily="66" charset="0"/>
                <a:ea typeface="Arial" panose="020B0604020202020204" pitchFamily="34" charset="0"/>
              </a:rPr>
              <a:t>must all appear before the judgment seat of Christ</a:t>
            </a:r>
            <a:r>
              <a:rPr lang="en-AU" dirty="0">
                <a:latin typeface="Comic Sans MS" panose="030F0902030302020204" pitchFamily="66" charset="0"/>
                <a:ea typeface="Arial" panose="020B0604020202020204" pitchFamily="34" charset="0"/>
              </a:rPr>
              <a:t>, so that each one may receive what is due for what he has done in the body, whether good or evil. </a:t>
            </a:r>
            <a:r>
              <a:rPr lang="en-AU" b="1" baseline="30000" dirty="0">
                <a:latin typeface="Comic Sans MS" panose="030F0902030302020204" pitchFamily="66" charset="0"/>
                <a:ea typeface="Arial" panose="020B0604020202020204" pitchFamily="34" charset="0"/>
              </a:rPr>
              <a:t>11 </a:t>
            </a:r>
            <a:r>
              <a:rPr lang="en-AU" dirty="0">
                <a:latin typeface="Comic Sans MS" panose="030F0902030302020204" pitchFamily="66" charset="0"/>
                <a:ea typeface="Arial" panose="020B0604020202020204" pitchFamily="34" charset="0"/>
              </a:rPr>
              <a:t>Therefore, </a:t>
            </a:r>
            <a:r>
              <a:rPr lang="en-AU" u="sng" dirty="0">
                <a:latin typeface="Comic Sans MS" panose="030F0902030302020204" pitchFamily="66" charset="0"/>
                <a:ea typeface="Arial" panose="020B0604020202020204" pitchFamily="34" charset="0"/>
              </a:rPr>
              <a:t>knowing the fear of the Lord, we persuade others</a:t>
            </a:r>
            <a:r>
              <a:rPr lang="en-AU" dirty="0">
                <a:latin typeface="Comic Sans MS" panose="030F0902030302020204" pitchFamily="66" charset="0"/>
                <a:ea typeface="Arial" panose="020B0604020202020204" pitchFamily="34" charset="0"/>
              </a:rPr>
              <a:t>.</a:t>
            </a:r>
            <a:r>
              <a:rPr lang="en-AU" dirty="0">
                <a:latin typeface="Comic Sans MS" panose="030F0902030302020204" pitchFamily="66" charset="0"/>
              </a:rPr>
              <a:t> </a:t>
            </a:r>
            <a:r>
              <a:rPr lang="en-AU" dirty="0">
                <a:latin typeface="Comic Sans MS" panose="030F0902030302020204" pitchFamily="66" charset="0"/>
                <a:ea typeface="Arial" panose="020B0604020202020204" pitchFamily="34" charset="0"/>
              </a:rPr>
              <a:t> </a:t>
            </a:r>
            <a:endParaRPr lang="en-AU" dirty="0">
              <a:latin typeface="Comic Sans MS" panose="030F0902030302020204" pitchFamily="66" charset="0"/>
            </a:endParaRPr>
          </a:p>
        </p:txBody>
      </p:sp>
    </p:spTree>
    <p:extLst>
      <p:ext uri="{BB962C8B-B14F-4D97-AF65-F5344CB8AC3E}">
        <p14:creationId xmlns:p14="http://schemas.microsoft.com/office/powerpoint/2010/main" val="31795188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9"/>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10"/>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6" grpId="0" uiExpand="1" build="p"/>
      <p:bldP spid="9" grpId="0"/>
      <p:bldP spid="10"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TextBox 16">
            <a:extLst>
              <a:ext uri="{FF2B5EF4-FFF2-40B4-BE49-F238E27FC236}">
                <a16:creationId xmlns:a16="http://schemas.microsoft.com/office/drawing/2014/main" id="{86E78848-A215-7044-BB3B-E4D321D894CD}"/>
              </a:ext>
            </a:extLst>
          </p:cNvPr>
          <p:cNvSpPr txBox="1"/>
          <p:nvPr/>
        </p:nvSpPr>
        <p:spPr>
          <a:xfrm>
            <a:off x="5076056" y="16847"/>
            <a:ext cx="4042354" cy="769441"/>
          </a:xfrm>
          <a:prstGeom prst="rect">
            <a:avLst/>
          </a:prstGeom>
          <a:noFill/>
          <a:ln>
            <a:noFill/>
          </a:ln>
        </p:spPr>
        <p:txBody>
          <a:bodyPr wrap="square" rtlCol="0">
            <a:spAutoFit/>
          </a:bodyPr>
          <a:lstStyle/>
          <a:p>
            <a:pPr algn="ctr"/>
            <a:r>
              <a:rPr lang="en-AU" sz="2200" i="1" dirty="0">
                <a:solidFill>
                  <a:schemeClr val="bg1"/>
                </a:solidFill>
                <a:latin typeface="Times New Roman" panose="02020603050405020304" pitchFamily="18" charset="0"/>
                <a:cs typeface="Times New Roman" panose="02020603050405020304" pitchFamily="18" charset="0"/>
              </a:rPr>
              <a:t>Peace on Earth and mercy mild;</a:t>
            </a:r>
            <a:br>
              <a:rPr lang="en-AU" sz="2200" i="1" dirty="0">
                <a:solidFill>
                  <a:schemeClr val="bg1"/>
                </a:solidFill>
                <a:latin typeface="Times New Roman" panose="02020603050405020304" pitchFamily="18" charset="0"/>
                <a:cs typeface="Times New Roman" panose="02020603050405020304" pitchFamily="18" charset="0"/>
              </a:rPr>
            </a:br>
            <a:r>
              <a:rPr lang="en-AU" sz="2200" i="1" dirty="0">
                <a:solidFill>
                  <a:schemeClr val="bg1"/>
                </a:solidFill>
                <a:latin typeface="Times New Roman" panose="02020603050405020304" pitchFamily="18" charset="0"/>
                <a:cs typeface="Times New Roman" panose="02020603050405020304" pitchFamily="18" charset="0"/>
              </a:rPr>
              <a:t>God and sinner reconciled.</a:t>
            </a:r>
          </a:p>
        </p:txBody>
      </p:sp>
      <p:sp>
        <p:nvSpPr>
          <p:cNvPr id="12" name="TextBox 11">
            <a:extLst>
              <a:ext uri="{FF2B5EF4-FFF2-40B4-BE49-F238E27FC236}">
                <a16:creationId xmlns:a16="http://schemas.microsoft.com/office/drawing/2014/main" id="{357E4AAD-A78A-2940-9B56-714D394EDF0C}"/>
              </a:ext>
            </a:extLst>
          </p:cNvPr>
          <p:cNvSpPr txBox="1"/>
          <p:nvPr/>
        </p:nvSpPr>
        <p:spPr>
          <a:xfrm>
            <a:off x="11687" y="2025891"/>
            <a:ext cx="9144000" cy="400110"/>
          </a:xfrm>
          <a:prstGeom prst="rect">
            <a:avLst/>
          </a:prstGeom>
          <a:noFill/>
        </p:spPr>
        <p:txBody>
          <a:bodyPr wrap="square" rtlCol="0">
            <a:spAutoFit/>
          </a:bodyPr>
          <a:lstStyle/>
          <a:p>
            <a:pPr marL="342900" indent="-342900">
              <a:buFont typeface="Arial" panose="020B0604020202020204" pitchFamily="34" charset="0"/>
              <a:buChar char="•"/>
            </a:pPr>
            <a:r>
              <a:rPr lang="en-AU" sz="2000" dirty="0">
                <a:solidFill>
                  <a:srgbClr val="FFFF00"/>
                </a:solidFill>
                <a:latin typeface="Times New Roman" panose="02020603050405020304" pitchFamily="18" charset="0"/>
                <a:cs typeface="Times New Roman" panose="02020603050405020304" pitchFamily="18" charset="0"/>
              </a:rPr>
              <a:t>Moves us to please Him (</a:t>
            </a:r>
            <a:r>
              <a:rPr lang="en-AU" sz="2000" dirty="0" err="1">
                <a:solidFill>
                  <a:srgbClr val="FFFF00"/>
                </a:solidFill>
                <a:latin typeface="Times New Roman" panose="02020603050405020304" pitchFamily="18" charset="0"/>
                <a:cs typeface="Times New Roman" panose="02020603050405020304" pitchFamily="18" charset="0"/>
              </a:rPr>
              <a:t>v9</a:t>
            </a:r>
            <a:r>
              <a:rPr lang="en-AU" sz="2000" dirty="0">
                <a:solidFill>
                  <a:srgbClr val="FFFF00"/>
                </a:solidFill>
                <a:latin typeface="Times New Roman" panose="02020603050405020304" pitchFamily="18" charset="0"/>
                <a:cs typeface="Times New Roman" panose="02020603050405020304" pitchFamily="18" charset="0"/>
              </a:rPr>
              <a:t>) &amp; Persuade others to be reconciled to Jesus (</a:t>
            </a:r>
            <a:r>
              <a:rPr lang="en-AU" sz="2000" dirty="0" err="1">
                <a:solidFill>
                  <a:srgbClr val="FFFF00"/>
                </a:solidFill>
                <a:latin typeface="Times New Roman" panose="02020603050405020304" pitchFamily="18" charset="0"/>
                <a:cs typeface="Times New Roman" panose="02020603050405020304" pitchFamily="18" charset="0"/>
              </a:rPr>
              <a:t>v11</a:t>
            </a:r>
            <a:r>
              <a:rPr lang="en-AU" sz="2000" dirty="0">
                <a:solidFill>
                  <a:srgbClr val="FFFF00"/>
                </a:solidFill>
                <a:latin typeface="Times New Roman" panose="02020603050405020304" pitchFamily="18" charset="0"/>
                <a:cs typeface="Times New Roman" panose="02020603050405020304" pitchFamily="18" charset="0"/>
              </a:rPr>
              <a:t>)</a:t>
            </a:r>
          </a:p>
        </p:txBody>
      </p:sp>
      <p:sp>
        <p:nvSpPr>
          <p:cNvPr id="6" name="TextBox 5">
            <a:extLst>
              <a:ext uri="{FF2B5EF4-FFF2-40B4-BE49-F238E27FC236}">
                <a16:creationId xmlns:a16="http://schemas.microsoft.com/office/drawing/2014/main" id="{4ED7EDBB-54B2-EB4D-9E37-3FE437F9AB3C}"/>
              </a:ext>
            </a:extLst>
          </p:cNvPr>
          <p:cNvSpPr txBox="1"/>
          <p:nvPr/>
        </p:nvSpPr>
        <p:spPr>
          <a:xfrm>
            <a:off x="0" y="491520"/>
            <a:ext cx="9144000" cy="1323439"/>
          </a:xfrm>
          <a:prstGeom prst="rect">
            <a:avLst/>
          </a:prstGeom>
          <a:noFill/>
          <a:ln>
            <a:noFill/>
          </a:ln>
        </p:spPr>
        <p:txBody>
          <a:bodyPr wrap="square" rtlCol="0">
            <a:spAutoFit/>
          </a:bodyPr>
          <a:lstStyle/>
          <a:p>
            <a:pPr marL="227013" indent="-227013">
              <a:buFont typeface="Arial" panose="020B0604020202020204" pitchFamily="34" charset="0"/>
              <a:buChar char="•"/>
            </a:pPr>
            <a:r>
              <a:rPr lang="en-AU" sz="2000" dirty="0">
                <a:solidFill>
                  <a:srgbClr val="FFFF00"/>
                </a:solidFill>
                <a:latin typeface="Times New Roman" panose="02020603050405020304" pitchFamily="18" charset="0"/>
                <a:cs typeface="Times New Roman" panose="02020603050405020304" pitchFamily="18" charset="0"/>
              </a:rPr>
              <a:t>Authentic peace only comes through reconciliation</a:t>
            </a:r>
          </a:p>
          <a:p>
            <a:pPr marL="227013" indent="-227013">
              <a:buFont typeface="Arial" panose="020B0604020202020204" pitchFamily="34" charset="0"/>
              <a:buChar char="•"/>
            </a:pPr>
            <a:r>
              <a:rPr lang="en-AU" sz="2000" dirty="0">
                <a:solidFill>
                  <a:srgbClr val="FFFF00"/>
                </a:solidFill>
                <a:latin typeface="Times New Roman" panose="02020603050405020304" pitchFamily="18" charset="0"/>
                <a:cs typeface="Times New Roman" panose="02020603050405020304" pitchFamily="18" charset="0"/>
              </a:rPr>
              <a:t>Jesus came to save us from our sins.  He does it through reconciliation.</a:t>
            </a:r>
          </a:p>
          <a:p>
            <a:pPr marL="227013" indent="-227013">
              <a:buFont typeface="Arial" panose="020B0604020202020204" pitchFamily="34" charset="0"/>
              <a:buChar char="•"/>
            </a:pPr>
            <a:r>
              <a:rPr lang="en-AU" sz="2000" dirty="0">
                <a:solidFill>
                  <a:srgbClr val="FFFF00"/>
                </a:solidFill>
                <a:latin typeface="Times New Roman" panose="02020603050405020304" pitchFamily="18" charset="0"/>
                <a:cs typeface="Times New Roman" panose="02020603050405020304" pitchFamily="18" charset="0"/>
              </a:rPr>
              <a:t>Restoring a proper balance;  An exchange takes place;  </a:t>
            </a:r>
            <a:br>
              <a:rPr lang="en-AU" sz="2000" dirty="0">
                <a:solidFill>
                  <a:srgbClr val="FFFF00"/>
                </a:solidFill>
                <a:latin typeface="Times New Roman" panose="02020603050405020304" pitchFamily="18" charset="0"/>
                <a:cs typeface="Times New Roman" panose="02020603050405020304" pitchFamily="18" charset="0"/>
              </a:rPr>
            </a:br>
            <a:r>
              <a:rPr lang="en-AU" sz="2000" dirty="0">
                <a:solidFill>
                  <a:srgbClr val="FFFF00"/>
                </a:solidFill>
                <a:latin typeface="Times New Roman" panose="02020603050405020304" pitchFamily="18" charset="0"/>
                <a:cs typeface="Times New Roman" panose="02020603050405020304" pitchFamily="18" charset="0"/>
              </a:rPr>
              <a:t>Restores a proper relationship with God</a:t>
            </a:r>
          </a:p>
        </p:txBody>
      </p:sp>
      <p:sp>
        <p:nvSpPr>
          <p:cNvPr id="4" name="TextBox 3">
            <a:extLst>
              <a:ext uri="{FF2B5EF4-FFF2-40B4-BE49-F238E27FC236}">
                <a16:creationId xmlns:a16="http://schemas.microsoft.com/office/drawing/2014/main" id="{68B92DDA-B917-0442-94FA-90376964C578}"/>
              </a:ext>
            </a:extLst>
          </p:cNvPr>
          <p:cNvSpPr txBox="1"/>
          <p:nvPr/>
        </p:nvSpPr>
        <p:spPr>
          <a:xfrm>
            <a:off x="1669851" y="5715000"/>
            <a:ext cx="5804297" cy="230832"/>
          </a:xfrm>
          <a:prstGeom prst="rect">
            <a:avLst/>
          </a:prstGeom>
          <a:noFill/>
        </p:spPr>
        <p:txBody>
          <a:bodyPr wrap="square" rtlCol="0">
            <a:spAutoFit/>
          </a:bodyPr>
          <a:lstStyle/>
          <a:p>
            <a:r>
              <a:rPr lang="en-AU" sz="900">
                <a:hlinkClick r:id="rId3" tooltip="https://4mygodsglory.wordpress.com/2015/12/01/christmas-haiku-25/"/>
              </a:rPr>
              <a:t>This Photo</a:t>
            </a:r>
            <a:r>
              <a:rPr lang="en-AU" sz="900"/>
              <a:t> by Unknown Author is licensed under </a:t>
            </a:r>
            <a:r>
              <a:rPr lang="en-AU" sz="900">
                <a:hlinkClick r:id="rId4" tooltip="https://creativecommons.org/licenses/by-nd/3.0/"/>
              </a:rPr>
              <a:t>CC BY-ND</a:t>
            </a:r>
            <a:endParaRPr lang="en-AU" sz="900"/>
          </a:p>
        </p:txBody>
      </p:sp>
      <p:sp>
        <p:nvSpPr>
          <p:cNvPr id="5" name="TextBox 4">
            <a:extLst>
              <a:ext uri="{FF2B5EF4-FFF2-40B4-BE49-F238E27FC236}">
                <a16:creationId xmlns:a16="http://schemas.microsoft.com/office/drawing/2014/main" id="{C7443FDC-4E30-BF4E-9280-CD0037C718DE}"/>
              </a:ext>
            </a:extLst>
          </p:cNvPr>
          <p:cNvSpPr txBox="1"/>
          <p:nvPr/>
        </p:nvSpPr>
        <p:spPr>
          <a:xfrm>
            <a:off x="1547664" y="-7794"/>
            <a:ext cx="3600400" cy="615553"/>
          </a:xfrm>
          <a:prstGeom prst="rect">
            <a:avLst/>
          </a:prstGeom>
          <a:noFill/>
        </p:spPr>
        <p:txBody>
          <a:bodyPr wrap="square" rtlCol="0">
            <a:spAutoFit/>
          </a:bodyPr>
          <a:lstStyle/>
          <a:p>
            <a:r>
              <a:rPr lang="en-AU" sz="3400" b="1" dirty="0">
                <a:solidFill>
                  <a:schemeClr val="bg1"/>
                </a:solidFill>
                <a:latin typeface="Minion Pro" panose="02040503050201020203" pitchFamily="18" charset="0"/>
                <a:cs typeface="Aldhabi" panose="020F0502020204030204" pitchFamily="34" charset="0"/>
              </a:rPr>
              <a:t>Reconciliation</a:t>
            </a:r>
          </a:p>
        </p:txBody>
      </p:sp>
      <p:sp>
        <p:nvSpPr>
          <p:cNvPr id="9" name="TextBox 8">
            <a:extLst>
              <a:ext uri="{FF2B5EF4-FFF2-40B4-BE49-F238E27FC236}">
                <a16:creationId xmlns:a16="http://schemas.microsoft.com/office/drawing/2014/main" id="{75CCE417-D782-9E4D-9823-E3F1C43A0B90}"/>
              </a:ext>
            </a:extLst>
          </p:cNvPr>
          <p:cNvSpPr txBox="1"/>
          <p:nvPr/>
        </p:nvSpPr>
        <p:spPr>
          <a:xfrm>
            <a:off x="11687" y="1719038"/>
            <a:ext cx="9132313" cy="400110"/>
          </a:xfrm>
          <a:prstGeom prst="rect">
            <a:avLst/>
          </a:prstGeom>
          <a:noFill/>
          <a:ln>
            <a:noFill/>
          </a:ln>
        </p:spPr>
        <p:txBody>
          <a:bodyPr wrap="square" rtlCol="0">
            <a:spAutoFit/>
          </a:bodyPr>
          <a:lstStyle/>
          <a:p>
            <a:r>
              <a:rPr lang="en-AU" sz="2000" b="1" dirty="0">
                <a:solidFill>
                  <a:schemeClr val="bg1"/>
                </a:solidFill>
                <a:latin typeface="Times New Roman" panose="02020603050405020304" pitchFamily="18" charset="0"/>
                <a:cs typeface="Times New Roman" panose="02020603050405020304" pitchFamily="18" charset="0"/>
              </a:rPr>
              <a:t>1.  A fear of Christ</a:t>
            </a:r>
            <a:r>
              <a:rPr lang="en-AU" sz="2000" dirty="0">
                <a:solidFill>
                  <a:schemeClr val="bg1"/>
                </a:solidFill>
                <a:latin typeface="Times New Roman" panose="02020603050405020304" pitchFamily="18" charset="0"/>
                <a:cs typeface="Times New Roman" panose="02020603050405020304" pitchFamily="18" charset="0"/>
              </a:rPr>
              <a:t> – We must all appear before the judgment seat of Christ</a:t>
            </a:r>
            <a:endParaRPr lang="en-AU" sz="2000" b="1" dirty="0">
              <a:solidFill>
                <a:schemeClr val="bg1"/>
              </a:solidFill>
              <a:latin typeface="Times New Roman" panose="02020603050405020304" pitchFamily="18" charset="0"/>
              <a:cs typeface="Times New Roman" panose="02020603050405020304" pitchFamily="18" charset="0"/>
            </a:endParaRPr>
          </a:p>
        </p:txBody>
      </p:sp>
      <p:sp>
        <p:nvSpPr>
          <p:cNvPr id="10" name="Rectangle 9">
            <a:extLst>
              <a:ext uri="{FF2B5EF4-FFF2-40B4-BE49-F238E27FC236}">
                <a16:creationId xmlns:a16="http://schemas.microsoft.com/office/drawing/2014/main" id="{7A0142E1-8290-4349-B6D9-F20B1EF589CB}"/>
              </a:ext>
            </a:extLst>
          </p:cNvPr>
          <p:cNvSpPr/>
          <p:nvPr/>
        </p:nvSpPr>
        <p:spPr>
          <a:xfrm>
            <a:off x="181051" y="4369668"/>
            <a:ext cx="8730718" cy="1200329"/>
          </a:xfrm>
          <a:prstGeom prst="rect">
            <a:avLst/>
          </a:prstGeom>
          <a:solidFill>
            <a:schemeClr val="bg1"/>
          </a:solidFill>
        </p:spPr>
        <p:txBody>
          <a:bodyPr wrap="square">
            <a:spAutoFit/>
          </a:bodyPr>
          <a:lstStyle/>
          <a:p>
            <a:r>
              <a:rPr lang="en-AU" b="1" baseline="30000" dirty="0">
                <a:latin typeface="Comic Sans MS" panose="030F0902030302020204" pitchFamily="66" charset="0"/>
                <a:ea typeface="Times New Roman" panose="02020603050405020304" pitchFamily="18" charset="0"/>
                <a:cs typeface="Times New Roman" panose="02020603050405020304" pitchFamily="18" charset="0"/>
              </a:rPr>
              <a:t>14 </a:t>
            </a:r>
            <a:r>
              <a:rPr lang="en-AU" dirty="0">
                <a:latin typeface="Comic Sans MS" panose="030F0902030302020204" pitchFamily="66" charset="0"/>
                <a:ea typeface="Times New Roman" panose="02020603050405020304" pitchFamily="18" charset="0"/>
                <a:cs typeface="Times New Roman" panose="02020603050405020304" pitchFamily="18" charset="0"/>
              </a:rPr>
              <a:t>For the love of Christ controls us, because we have concluded this:  that one has died for all, therefore all have died;  </a:t>
            </a:r>
            <a:r>
              <a:rPr lang="en-AU" b="1" baseline="30000" dirty="0">
                <a:latin typeface="Comic Sans MS" panose="030F0902030302020204" pitchFamily="66" charset="0"/>
                <a:ea typeface="Times New Roman" panose="02020603050405020304" pitchFamily="18" charset="0"/>
                <a:cs typeface="Times New Roman" panose="02020603050405020304" pitchFamily="18" charset="0"/>
              </a:rPr>
              <a:t>15 </a:t>
            </a:r>
            <a:r>
              <a:rPr lang="en-AU" dirty="0">
                <a:latin typeface="Comic Sans MS" panose="030F0902030302020204" pitchFamily="66" charset="0"/>
                <a:ea typeface="Times New Roman" panose="02020603050405020304" pitchFamily="18" charset="0"/>
                <a:cs typeface="Times New Roman" panose="02020603050405020304" pitchFamily="18" charset="0"/>
              </a:rPr>
              <a:t>and he died for all, that those who live might no longer live for themselves but for him who for their sake died and was raised.</a:t>
            </a:r>
            <a:r>
              <a:rPr lang="en-AU" dirty="0"/>
              <a:t> </a:t>
            </a:r>
            <a:endParaRPr lang="en-AU" dirty="0">
              <a:latin typeface="Comic Sans MS" panose="030F0902030302020204" pitchFamily="66" charset="0"/>
            </a:endParaRPr>
          </a:p>
        </p:txBody>
      </p:sp>
      <p:sp>
        <p:nvSpPr>
          <p:cNvPr id="11" name="TextBox 10">
            <a:extLst>
              <a:ext uri="{FF2B5EF4-FFF2-40B4-BE49-F238E27FC236}">
                <a16:creationId xmlns:a16="http://schemas.microsoft.com/office/drawing/2014/main" id="{CABC960C-C232-A54D-A727-A567166DC94D}"/>
              </a:ext>
            </a:extLst>
          </p:cNvPr>
          <p:cNvSpPr txBox="1"/>
          <p:nvPr/>
        </p:nvSpPr>
        <p:spPr>
          <a:xfrm>
            <a:off x="-25590" y="2641332"/>
            <a:ext cx="9144000" cy="1015663"/>
          </a:xfrm>
          <a:prstGeom prst="rect">
            <a:avLst/>
          </a:prstGeom>
          <a:noFill/>
        </p:spPr>
        <p:txBody>
          <a:bodyPr wrap="square" rtlCol="0">
            <a:spAutoFit/>
          </a:bodyPr>
          <a:lstStyle/>
          <a:p>
            <a:pPr marL="342900" indent="-342900">
              <a:buFont typeface="Arial" panose="020B0604020202020204" pitchFamily="34" charset="0"/>
              <a:buChar char="•"/>
            </a:pPr>
            <a:r>
              <a:rPr lang="en-AU" sz="2000" dirty="0">
                <a:solidFill>
                  <a:srgbClr val="FFFF00"/>
                </a:solidFill>
                <a:latin typeface="Times New Roman" panose="02020603050405020304" pitchFamily="18" charset="0"/>
                <a:cs typeface="Times New Roman" panose="02020603050405020304" pitchFamily="18" charset="0"/>
              </a:rPr>
              <a:t>The great exchange:  His life for mine;  My life for His.</a:t>
            </a:r>
          </a:p>
          <a:p>
            <a:pPr marL="342900" indent="-342900">
              <a:buFont typeface="Arial" panose="020B0604020202020204" pitchFamily="34" charset="0"/>
              <a:buChar char="•"/>
            </a:pPr>
            <a:r>
              <a:rPr lang="en-AU" sz="2000" dirty="0">
                <a:solidFill>
                  <a:srgbClr val="FFFF00"/>
                </a:solidFill>
                <a:latin typeface="Times New Roman" panose="02020603050405020304" pitchFamily="18" charset="0"/>
                <a:cs typeface="Times New Roman" panose="02020603050405020304" pitchFamily="18" charset="0"/>
              </a:rPr>
              <a:t>Jesus loved us enough to died to pay the penalty of our sins.  </a:t>
            </a:r>
          </a:p>
          <a:p>
            <a:pPr marL="342900" indent="-342900">
              <a:buFont typeface="Arial" panose="020B0604020202020204" pitchFamily="34" charset="0"/>
              <a:buChar char="•"/>
            </a:pPr>
            <a:r>
              <a:rPr lang="en-AU" sz="2000" dirty="0">
                <a:solidFill>
                  <a:srgbClr val="FFFF00"/>
                </a:solidFill>
                <a:latin typeface="Times New Roman" panose="02020603050405020304" pitchFamily="18" charset="0"/>
                <a:cs typeface="Times New Roman" panose="02020603050405020304" pitchFamily="18" charset="0"/>
              </a:rPr>
              <a:t>I die to self / Born again to live for Him</a:t>
            </a:r>
          </a:p>
        </p:txBody>
      </p:sp>
      <p:sp>
        <p:nvSpPr>
          <p:cNvPr id="13" name="TextBox 12">
            <a:extLst>
              <a:ext uri="{FF2B5EF4-FFF2-40B4-BE49-F238E27FC236}">
                <a16:creationId xmlns:a16="http://schemas.microsoft.com/office/drawing/2014/main" id="{1333FB7E-28C1-F54A-B19B-E94D60E60840}"/>
              </a:ext>
            </a:extLst>
          </p:cNvPr>
          <p:cNvSpPr txBox="1"/>
          <p:nvPr/>
        </p:nvSpPr>
        <p:spPr>
          <a:xfrm>
            <a:off x="11687" y="2345050"/>
            <a:ext cx="9132313" cy="400110"/>
          </a:xfrm>
          <a:prstGeom prst="rect">
            <a:avLst/>
          </a:prstGeom>
          <a:noFill/>
          <a:ln>
            <a:noFill/>
          </a:ln>
        </p:spPr>
        <p:txBody>
          <a:bodyPr wrap="square" rtlCol="0">
            <a:spAutoFit/>
          </a:bodyPr>
          <a:lstStyle/>
          <a:p>
            <a:r>
              <a:rPr lang="en-AU" sz="2000" b="1" dirty="0">
                <a:solidFill>
                  <a:schemeClr val="bg1"/>
                </a:solidFill>
                <a:latin typeface="Times New Roman" panose="02020603050405020304" pitchFamily="18" charset="0"/>
                <a:cs typeface="Times New Roman" panose="02020603050405020304" pitchFamily="18" charset="0"/>
              </a:rPr>
              <a:t>2.  The Love of Christ controls us</a:t>
            </a:r>
            <a:r>
              <a:rPr lang="en-AU" sz="2000" dirty="0">
                <a:solidFill>
                  <a:schemeClr val="bg1"/>
                </a:solidFill>
                <a:latin typeface="Times New Roman" panose="02020603050405020304" pitchFamily="18" charset="0"/>
                <a:cs typeface="Times New Roman" panose="02020603050405020304" pitchFamily="18" charset="0"/>
              </a:rPr>
              <a:t> – Jesus not only our judge, but also our Saviour</a:t>
            </a:r>
            <a:endParaRPr lang="en-AU" sz="2000" b="1" dirty="0">
              <a:solidFill>
                <a:schemeClr val="bg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45449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1">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uiExpand="1"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TextBox 16">
            <a:extLst>
              <a:ext uri="{FF2B5EF4-FFF2-40B4-BE49-F238E27FC236}">
                <a16:creationId xmlns:a16="http://schemas.microsoft.com/office/drawing/2014/main" id="{86E78848-A215-7044-BB3B-E4D321D894CD}"/>
              </a:ext>
            </a:extLst>
          </p:cNvPr>
          <p:cNvSpPr txBox="1"/>
          <p:nvPr/>
        </p:nvSpPr>
        <p:spPr>
          <a:xfrm>
            <a:off x="5076056" y="16847"/>
            <a:ext cx="4042354" cy="769441"/>
          </a:xfrm>
          <a:prstGeom prst="rect">
            <a:avLst/>
          </a:prstGeom>
          <a:noFill/>
          <a:ln>
            <a:noFill/>
          </a:ln>
        </p:spPr>
        <p:txBody>
          <a:bodyPr wrap="square" rtlCol="0">
            <a:spAutoFit/>
          </a:bodyPr>
          <a:lstStyle/>
          <a:p>
            <a:pPr algn="ctr"/>
            <a:r>
              <a:rPr lang="en-AU" sz="2200" i="1" dirty="0">
                <a:solidFill>
                  <a:schemeClr val="bg1"/>
                </a:solidFill>
                <a:latin typeface="Times New Roman" panose="02020603050405020304" pitchFamily="18" charset="0"/>
                <a:cs typeface="Times New Roman" panose="02020603050405020304" pitchFamily="18" charset="0"/>
              </a:rPr>
              <a:t>Peace on Earth and mercy mild;</a:t>
            </a:r>
            <a:br>
              <a:rPr lang="en-AU" sz="2200" i="1" dirty="0">
                <a:solidFill>
                  <a:schemeClr val="bg1"/>
                </a:solidFill>
                <a:latin typeface="Times New Roman" panose="02020603050405020304" pitchFamily="18" charset="0"/>
                <a:cs typeface="Times New Roman" panose="02020603050405020304" pitchFamily="18" charset="0"/>
              </a:rPr>
            </a:br>
            <a:r>
              <a:rPr lang="en-AU" sz="2200" i="1" dirty="0">
                <a:solidFill>
                  <a:schemeClr val="bg1"/>
                </a:solidFill>
                <a:latin typeface="Times New Roman" panose="02020603050405020304" pitchFamily="18" charset="0"/>
                <a:cs typeface="Times New Roman" panose="02020603050405020304" pitchFamily="18" charset="0"/>
              </a:rPr>
              <a:t>God and sinner reconciled.</a:t>
            </a:r>
          </a:p>
        </p:txBody>
      </p:sp>
      <p:sp>
        <p:nvSpPr>
          <p:cNvPr id="12" name="TextBox 11">
            <a:extLst>
              <a:ext uri="{FF2B5EF4-FFF2-40B4-BE49-F238E27FC236}">
                <a16:creationId xmlns:a16="http://schemas.microsoft.com/office/drawing/2014/main" id="{357E4AAD-A78A-2940-9B56-714D394EDF0C}"/>
              </a:ext>
            </a:extLst>
          </p:cNvPr>
          <p:cNvSpPr txBox="1"/>
          <p:nvPr/>
        </p:nvSpPr>
        <p:spPr>
          <a:xfrm>
            <a:off x="11687" y="2025891"/>
            <a:ext cx="9144000" cy="400110"/>
          </a:xfrm>
          <a:prstGeom prst="rect">
            <a:avLst/>
          </a:prstGeom>
          <a:noFill/>
        </p:spPr>
        <p:txBody>
          <a:bodyPr wrap="square" rtlCol="0">
            <a:spAutoFit/>
          </a:bodyPr>
          <a:lstStyle/>
          <a:p>
            <a:pPr marL="342900" indent="-342900">
              <a:buFont typeface="Arial" panose="020B0604020202020204" pitchFamily="34" charset="0"/>
              <a:buChar char="•"/>
            </a:pPr>
            <a:r>
              <a:rPr lang="en-AU" sz="2000" dirty="0">
                <a:solidFill>
                  <a:srgbClr val="FFFF00"/>
                </a:solidFill>
                <a:latin typeface="Times New Roman" panose="02020603050405020304" pitchFamily="18" charset="0"/>
                <a:cs typeface="Times New Roman" panose="02020603050405020304" pitchFamily="18" charset="0"/>
              </a:rPr>
              <a:t>Moves us to please Him (</a:t>
            </a:r>
            <a:r>
              <a:rPr lang="en-AU" sz="2000" dirty="0" err="1">
                <a:solidFill>
                  <a:srgbClr val="FFFF00"/>
                </a:solidFill>
                <a:latin typeface="Times New Roman" panose="02020603050405020304" pitchFamily="18" charset="0"/>
                <a:cs typeface="Times New Roman" panose="02020603050405020304" pitchFamily="18" charset="0"/>
              </a:rPr>
              <a:t>v9</a:t>
            </a:r>
            <a:r>
              <a:rPr lang="en-AU" sz="2000" dirty="0">
                <a:solidFill>
                  <a:srgbClr val="FFFF00"/>
                </a:solidFill>
                <a:latin typeface="Times New Roman" panose="02020603050405020304" pitchFamily="18" charset="0"/>
                <a:cs typeface="Times New Roman" panose="02020603050405020304" pitchFamily="18" charset="0"/>
              </a:rPr>
              <a:t>) &amp; Persuade others to be reconciled to Jesus (</a:t>
            </a:r>
            <a:r>
              <a:rPr lang="en-AU" sz="2000" dirty="0" err="1">
                <a:solidFill>
                  <a:srgbClr val="FFFF00"/>
                </a:solidFill>
                <a:latin typeface="Times New Roman" panose="02020603050405020304" pitchFamily="18" charset="0"/>
                <a:cs typeface="Times New Roman" panose="02020603050405020304" pitchFamily="18" charset="0"/>
              </a:rPr>
              <a:t>v11</a:t>
            </a:r>
            <a:r>
              <a:rPr lang="en-AU" sz="2000" dirty="0">
                <a:solidFill>
                  <a:srgbClr val="FFFF00"/>
                </a:solidFill>
                <a:latin typeface="Times New Roman" panose="02020603050405020304" pitchFamily="18" charset="0"/>
                <a:cs typeface="Times New Roman" panose="02020603050405020304" pitchFamily="18" charset="0"/>
              </a:rPr>
              <a:t>)</a:t>
            </a:r>
          </a:p>
        </p:txBody>
      </p:sp>
      <p:sp>
        <p:nvSpPr>
          <p:cNvPr id="6" name="TextBox 5">
            <a:extLst>
              <a:ext uri="{FF2B5EF4-FFF2-40B4-BE49-F238E27FC236}">
                <a16:creationId xmlns:a16="http://schemas.microsoft.com/office/drawing/2014/main" id="{4ED7EDBB-54B2-EB4D-9E37-3FE437F9AB3C}"/>
              </a:ext>
            </a:extLst>
          </p:cNvPr>
          <p:cNvSpPr txBox="1"/>
          <p:nvPr/>
        </p:nvSpPr>
        <p:spPr>
          <a:xfrm>
            <a:off x="0" y="491520"/>
            <a:ext cx="9144000" cy="1323439"/>
          </a:xfrm>
          <a:prstGeom prst="rect">
            <a:avLst/>
          </a:prstGeom>
          <a:noFill/>
          <a:ln>
            <a:noFill/>
          </a:ln>
        </p:spPr>
        <p:txBody>
          <a:bodyPr wrap="square" rtlCol="0">
            <a:spAutoFit/>
          </a:bodyPr>
          <a:lstStyle/>
          <a:p>
            <a:pPr marL="227013" indent="-227013">
              <a:buFont typeface="Arial" panose="020B0604020202020204" pitchFamily="34" charset="0"/>
              <a:buChar char="•"/>
            </a:pPr>
            <a:r>
              <a:rPr lang="en-AU" sz="2000" dirty="0">
                <a:solidFill>
                  <a:srgbClr val="FFFF00"/>
                </a:solidFill>
                <a:latin typeface="Times New Roman" panose="02020603050405020304" pitchFamily="18" charset="0"/>
                <a:cs typeface="Times New Roman" panose="02020603050405020304" pitchFamily="18" charset="0"/>
              </a:rPr>
              <a:t>Authentic peace only comes through reconciliation</a:t>
            </a:r>
          </a:p>
          <a:p>
            <a:pPr marL="227013" indent="-227013">
              <a:buFont typeface="Arial" panose="020B0604020202020204" pitchFamily="34" charset="0"/>
              <a:buChar char="•"/>
            </a:pPr>
            <a:r>
              <a:rPr lang="en-AU" sz="2000" dirty="0">
                <a:solidFill>
                  <a:srgbClr val="FFFF00"/>
                </a:solidFill>
                <a:latin typeface="Times New Roman" panose="02020603050405020304" pitchFamily="18" charset="0"/>
                <a:cs typeface="Times New Roman" panose="02020603050405020304" pitchFamily="18" charset="0"/>
              </a:rPr>
              <a:t>Jesus came to save us from our sins.  He does it through reconciliation.</a:t>
            </a:r>
          </a:p>
          <a:p>
            <a:pPr marL="227013" indent="-227013">
              <a:buFont typeface="Arial" panose="020B0604020202020204" pitchFamily="34" charset="0"/>
              <a:buChar char="•"/>
            </a:pPr>
            <a:r>
              <a:rPr lang="en-AU" sz="2000" dirty="0">
                <a:solidFill>
                  <a:srgbClr val="FFFF00"/>
                </a:solidFill>
                <a:latin typeface="Times New Roman" panose="02020603050405020304" pitchFamily="18" charset="0"/>
                <a:cs typeface="Times New Roman" panose="02020603050405020304" pitchFamily="18" charset="0"/>
              </a:rPr>
              <a:t>Restoring a proper balance;  An exchange takes place;  </a:t>
            </a:r>
            <a:br>
              <a:rPr lang="en-AU" sz="2000" dirty="0">
                <a:solidFill>
                  <a:srgbClr val="FFFF00"/>
                </a:solidFill>
                <a:latin typeface="Times New Roman" panose="02020603050405020304" pitchFamily="18" charset="0"/>
                <a:cs typeface="Times New Roman" panose="02020603050405020304" pitchFamily="18" charset="0"/>
              </a:rPr>
            </a:br>
            <a:r>
              <a:rPr lang="en-AU" sz="2000" dirty="0">
                <a:solidFill>
                  <a:srgbClr val="FFFF00"/>
                </a:solidFill>
                <a:latin typeface="Times New Roman" panose="02020603050405020304" pitchFamily="18" charset="0"/>
                <a:cs typeface="Times New Roman" panose="02020603050405020304" pitchFamily="18" charset="0"/>
              </a:rPr>
              <a:t>Restores a proper relationship with God</a:t>
            </a:r>
          </a:p>
        </p:txBody>
      </p:sp>
      <p:sp>
        <p:nvSpPr>
          <p:cNvPr id="4" name="TextBox 3">
            <a:extLst>
              <a:ext uri="{FF2B5EF4-FFF2-40B4-BE49-F238E27FC236}">
                <a16:creationId xmlns:a16="http://schemas.microsoft.com/office/drawing/2014/main" id="{68B92DDA-B917-0442-94FA-90376964C578}"/>
              </a:ext>
            </a:extLst>
          </p:cNvPr>
          <p:cNvSpPr txBox="1"/>
          <p:nvPr/>
        </p:nvSpPr>
        <p:spPr>
          <a:xfrm>
            <a:off x="1669851" y="5715000"/>
            <a:ext cx="5804297" cy="230832"/>
          </a:xfrm>
          <a:prstGeom prst="rect">
            <a:avLst/>
          </a:prstGeom>
          <a:noFill/>
        </p:spPr>
        <p:txBody>
          <a:bodyPr wrap="square" rtlCol="0">
            <a:spAutoFit/>
          </a:bodyPr>
          <a:lstStyle/>
          <a:p>
            <a:r>
              <a:rPr lang="en-AU" sz="900">
                <a:hlinkClick r:id="rId3" tooltip="https://4mygodsglory.wordpress.com/2015/12/01/christmas-haiku-25/"/>
              </a:rPr>
              <a:t>This Photo</a:t>
            </a:r>
            <a:r>
              <a:rPr lang="en-AU" sz="900"/>
              <a:t> by Unknown Author is licensed under </a:t>
            </a:r>
            <a:r>
              <a:rPr lang="en-AU" sz="900">
                <a:hlinkClick r:id="rId4" tooltip="https://creativecommons.org/licenses/by-nd/3.0/"/>
              </a:rPr>
              <a:t>CC BY-ND</a:t>
            </a:r>
            <a:endParaRPr lang="en-AU" sz="900"/>
          </a:p>
        </p:txBody>
      </p:sp>
      <p:sp>
        <p:nvSpPr>
          <p:cNvPr id="5" name="TextBox 4">
            <a:extLst>
              <a:ext uri="{FF2B5EF4-FFF2-40B4-BE49-F238E27FC236}">
                <a16:creationId xmlns:a16="http://schemas.microsoft.com/office/drawing/2014/main" id="{C7443FDC-4E30-BF4E-9280-CD0037C718DE}"/>
              </a:ext>
            </a:extLst>
          </p:cNvPr>
          <p:cNvSpPr txBox="1"/>
          <p:nvPr/>
        </p:nvSpPr>
        <p:spPr>
          <a:xfrm>
            <a:off x="1547664" y="-7794"/>
            <a:ext cx="3600400" cy="615553"/>
          </a:xfrm>
          <a:prstGeom prst="rect">
            <a:avLst/>
          </a:prstGeom>
          <a:noFill/>
        </p:spPr>
        <p:txBody>
          <a:bodyPr wrap="square" rtlCol="0">
            <a:spAutoFit/>
          </a:bodyPr>
          <a:lstStyle/>
          <a:p>
            <a:r>
              <a:rPr lang="en-AU" sz="3400" b="1" dirty="0">
                <a:solidFill>
                  <a:schemeClr val="bg1"/>
                </a:solidFill>
                <a:latin typeface="Minion Pro" panose="02040503050201020203" pitchFamily="18" charset="0"/>
                <a:cs typeface="Aldhabi" panose="020F0502020204030204" pitchFamily="34" charset="0"/>
              </a:rPr>
              <a:t>Reconciliation</a:t>
            </a:r>
          </a:p>
        </p:txBody>
      </p:sp>
      <p:sp>
        <p:nvSpPr>
          <p:cNvPr id="9" name="TextBox 8">
            <a:extLst>
              <a:ext uri="{FF2B5EF4-FFF2-40B4-BE49-F238E27FC236}">
                <a16:creationId xmlns:a16="http://schemas.microsoft.com/office/drawing/2014/main" id="{75CCE417-D782-9E4D-9823-E3F1C43A0B90}"/>
              </a:ext>
            </a:extLst>
          </p:cNvPr>
          <p:cNvSpPr txBox="1"/>
          <p:nvPr/>
        </p:nvSpPr>
        <p:spPr>
          <a:xfrm>
            <a:off x="11687" y="1719038"/>
            <a:ext cx="9132313" cy="400110"/>
          </a:xfrm>
          <a:prstGeom prst="rect">
            <a:avLst/>
          </a:prstGeom>
          <a:noFill/>
          <a:ln>
            <a:noFill/>
          </a:ln>
        </p:spPr>
        <p:txBody>
          <a:bodyPr wrap="square" rtlCol="0">
            <a:spAutoFit/>
          </a:bodyPr>
          <a:lstStyle/>
          <a:p>
            <a:r>
              <a:rPr lang="en-AU" sz="2000" b="1" dirty="0">
                <a:solidFill>
                  <a:schemeClr val="bg1"/>
                </a:solidFill>
                <a:latin typeface="Times New Roman" panose="02020603050405020304" pitchFamily="18" charset="0"/>
                <a:cs typeface="Times New Roman" panose="02020603050405020304" pitchFamily="18" charset="0"/>
              </a:rPr>
              <a:t>1.  A fear of Christ</a:t>
            </a:r>
            <a:r>
              <a:rPr lang="en-AU" sz="2000" dirty="0">
                <a:solidFill>
                  <a:schemeClr val="bg1"/>
                </a:solidFill>
                <a:latin typeface="Times New Roman" panose="02020603050405020304" pitchFamily="18" charset="0"/>
                <a:cs typeface="Times New Roman" panose="02020603050405020304" pitchFamily="18" charset="0"/>
              </a:rPr>
              <a:t> – We must all appear before the judgment seat of Christ</a:t>
            </a:r>
            <a:endParaRPr lang="en-AU" sz="2000" b="1" dirty="0">
              <a:solidFill>
                <a:schemeClr val="bg1"/>
              </a:solidFill>
              <a:latin typeface="Times New Roman" panose="02020603050405020304" pitchFamily="18" charset="0"/>
              <a:cs typeface="Times New Roman" panose="02020603050405020304" pitchFamily="18" charset="0"/>
            </a:endParaRPr>
          </a:p>
        </p:txBody>
      </p:sp>
      <p:sp>
        <p:nvSpPr>
          <p:cNvPr id="10" name="Rectangle 9">
            <a:extLst>
              <a:ext uri="{FF2B5EF4-FFF2-40B4-BE49-F238E27FC236}">
                <a16:creationId xmlns:a16="http://schemas.microsoft.com/office/drawing/2014/main" id="{7A0142E1-8290-4349-B6D9-F20B1EF589CB}"/>
              </a:ext>
            </a:extLst>
          </p:cNvPr>
          <p:cNvSpPr/>
          <p:nvPr/>
        </p:nvSpPr>
        <p:spPr>
          <a:xfrm>
            <a:off x="181051" y="4761815"/>
            <a:ext cx="8730718" cy="923330"/>
          </a:xfrm>
          <a:prstGeom prst="rect">
            <a:avLst/>
          </a:prstGeom>
          <a:solidFill>
            <a:schemeClr val="bg1"/>
          </a:solidFill>
        </p:spPr>
        <p:txBody>
          <a:bodyPr wrap="square">
            <a:spAutoFit/>
          </a:bodyPr>
          <a:lstStyle/>
          <a:p>
            <a:r>
              <a:rPr lang="en-AU" b="1" baseline="30000" dirty="0">
                <a:latin typeface="Comic Sans MS" panose="030F0902030302020204" pitchFamily="66" charset="0"/>
                <a:ea typeface="Times New Roman" panose="02020603050405020304" pitchFamily="18" charset="0"/>
                <a:cs typeface="Times New Roman" panose="02020603050405020304" pitchFamily="18" charset="0"/>
              </a:rPr>
              <a:t>17 </a:t>
            </a:r>
            <a:r>
              <a:rPr lang="en-AU" dirty="0">
                <a:latin typeface="Comic Sans MS" panose="030F0902030302020204" pitchFamily="66" charset="0"/>
                <a:ea typeface="Times New Roman" panose="02020603050405020304" pitchFamily="18" charset="0"/>
                <a:cs typeface="Times New Roman" panose="02020603050405020304" pitchFamily="18" charset="0"/>
              </a:rPr>
              <a:t>Therefore, if anyone is in Christ, he is a new creation.  The old has passed away;  behold, the new has come.  </a:t>
            </a:r>
            <a:r>
              <a:rPr lang="en-AU" b="1" baseline="30000" dirty="0">
                <a:latin typeface="Comic Sans MS" panose="030F0902030302020204" pitchFamily="66" charset="0"/>
                <a:ea typeface="Times New Roman" panose="02020603050405020304" pitchFamily="18" charset="0"/>
                <a:cs typeface="Times New Roman" panose="02020603050405020304" pitchFamily="18" charset="0"/>
              </a:rPr>
              <a:t>18 </a:t>
            </a:r>
            <a:r>
              <a:rPr lang="en-AU" dirty="0">
                <a:latin typeface="Comic Sans MS" panose="030F0902030302020204" pitchFamily="66" charset="0"/>
                <a:ea typeface="Times New Roman" panose="02020603050405020304" pitchFamily="18" charset="0"/>
                <a:cs typeface="Times New Roman" panose="02020603050405020304" pitchFamily="18" charset="0"/>
              </a:rPr>
              <a:t>All this is from God, who through Christ reconciled us to himself</a:t>
            </a:r>
            <a:r>
              <a:rPr lang="en-AU" dirty="0"/>
              <a:t> </a:t>
            </a:r>
            <a:endParaRPr lang="en-AU" dirty="0">
              <a:latin typeface="Comic Sans MS" panose="030F0902030302020204" pitchFamily="66" charset="0"/>
            </a:endParaRPr>
          </a:p>
        </p:txBody>
      </p:sp>
      <p:sp>
        <p:nvSpPr>
          <p:cNvPr id="11" name="TextBox 10">
            <a:extLst>
              <a:ext uri="{FF2B5EF4-FFF2-40B4-BE49-F238E27FC236}">
                <a16:creationId xmlns:a16="http://schemas.microsoft.com/office/drawing/2014/main" id="{CABC960C-C232-A54D-A727-A567166DC94D}"/>
              </a:ext>
            </a:extLst>
          </p:cNvPr>
          <p:cNvSpPr txBox="1"/>
          <p:nvPr/>
        </p:nvSpPr>
        <p:spPr>
          <a:xfrm>
            <a:off x="-25590" y="2641332"/>
            <a:ext cx="9144000" cy="1015663"/>
          </a:xfrm>
          <a:prstGeom prst="rect">
            <a:avLst/>
          </a:prstGeom>
          <a:noFill/>
        </p:spPr>
        <p:txBody>
          <a:bodyPr wrap="square" rtlCol="0">
            <a:spAutoFit/>
          </a:bodyPr>
          <a:lstStyle/>
          <a:p>
            <a:pPr marL="342900" indent="-342900">
              <a:buFont typeface="Arial" panose="020B0604020202020204" pitchFamily="34" charset="0"/>
              <a:buChar char="•"/>
            </a:pPr>
            <a:r>
              <a:rPr lang="en-AU" sz="2000" dirty="0">
                <a:solidFill>
                  <a:srgbClr val="FFFF00"/>
                </a:solidFill>
                <a:latin typeface="Times New Roman" panose="02020603050405020304" pitchFamily="18" charset="0"/>
                <a:cs typeface="Times New Roman" panose="02020603050405020304" pitchFamily="18" charset="0"/>
              </a:rPr>
              <a:t>The great exchange:  His life for mine;  My life for His.</a:t>
            </a:r>
          </a:p>
          <a:p>
            <a:pPr marL="342900" indent="-342900">
              <a:buFont typeface="Arial" panose="020B0604020202020204" pitchFamily="34" charset="0"/>
              <a:buChar char="•"/>
            </a:pPr>
            <a:r>
              <a:rPr lang="en-AU" sz="2000" dirty="0">
                <a:solidFill>
                  <a:srgbClr val="FFFF00"/>
                </a:solidFill>
                <a:latin typeface="Times New Roman" panose="02020603050405020304" pitchFamily="18" charset="0"/>
                <a:cs typeface="Times New Roman" panose="02020603050405020304" pitchFamily="18" charset="0"/>
              </a:rPr>
              <a:t>Jesus loved us enough to died to pay the penalty of our sins.  </a:t>
            </a:r>
          </a:p>
          <a:p>
            <a:pPr marL="342900" indent="-342900">
              <a:buFont typeface="Arial" panose="020B0604020202020204" pitchFamily="34" charset="0"/>
              <a:buChar char="•"/>
            </a:pPr>
            <a:r>
              <a:rPr lang="en-AU" sz="2000" dirty="0">
                <a:solidFill>
                  <a:srgbClr val="FFFF00"/>
                </a:solidFill>
                <a:latin typeface="Times New Roman" panose="02020603050405020304" pitchFamily="18" charset="0"/>
                <a:cs typeface="Times New Roman" panose="02020603050405020304" pitchFamily="18" charset="0"/>
              </a:rPr>
              <a:t>I die to self / Born again to live for Him</a:t>
            </a:r>
          </a:p>
        </p:txBody>
      </p:sp>
      <p:sp>
        <p:nvSpPr>
          <p:cNvPr id="13" name="TextBox 12">
            <a:extLst>
              <a:ext uri="{FF2B5EF4-FFF2-40B4-BE49-F238E27FC236}">
                <a16:creationId xmlns:a16="http://schemas.microsoft.com/office/drawing/2014/main" id="{1333FB7E-28C1-F54A-B19B-E94D60E60840}"/>
              </a:ext>
            </a:extLst>
          </p:cNvPr>
          <p:cNvSpPr txBox="1"/>
          <p:nvPr/>
        </p:nvSpPr>
        <p:spPr>
          <a:xfrm>
            <a:off x="11687" y="2345050"/>
            <a:ext cx="9132313" cy="400110"/>
          </a:xfrm>
          <a:prstGeom prst="rect">
            <a:avLst/>
          </a:prstGeom>
          <a:noFill/>
          <a:ln>
            <a:noFill/>
          </a:ln>
        </p:spPr>
        <p:txBody>
          <a:bodyPr wrap="square" rtlCol="0">
            <a:spAutoFit/>
          </a:bodyPr>
          <a:lstStyle/>
          <a:p>
            <a:r>
              <a:rPr lang="en-AU" sz="2000" b="1" dirty="0">
                <a:solidFill>
                  <a:schemeClr val="bg1"/>
                </a:solidFill>
                <a:latin typeface="Times New Roman" panose="02020603050405020304" pitchFamily="18" charset="0"/>
                <a:cs typeface="Times New Roman" panose="02020603050405020304" pitchFamily="18" charset="0"/>
              </a:rPr>
              <a:t>2.  The Love of Christ controls us</a:t>
            </a:r>
            <a:r>
              <a:rPr lang="en-AU" sz="2000" dirty="0">
                <a:solidFill>
                  <a:schemeClr val="bg1"/>
                </a:solidFill>
                <a:latin typeface="Times New Roman" panose="02020603050405020304" pitchFamily="18" charset="0"/>
                <a:cs typeface="Times New Roman" panose="02020603050405020304" pitchFamily="18" charset="0"/>
              </a:rPr>
              <a:t> – Jesus not only our judge, but also our Saviour</a:t>
            </a:r>
            <a:endParaRPr lang="en-AU" sz="2000" b="1" dirty="0">
              <a:solidFill>
                <a:schemeClr val="bg1"/>
              </a:solidFill>
              <a:latin typeface="Times New Roman" panose="02020603050405020304" pitchFamily="18" charset="0"/>
              <a:cs typeface="Times New Roman" panose="02020603050405020304" pitchFamily="18" charset="0"/>
            </a:endParaRPr>
          </a:p>
        </p:txBody>
      </p:sp>
      <p:sp>
        <p:nvSpPr>
          <p:cNvPr id="14" name="Rectangle 13">
            <a:extLst>
              <a:ext uri="{FF2B5EF4-FFF2-40B4-BE49-F238E27FC236}">
                <a16:creationId xmlns:a16="http://schemas.microsoft.com/office/drawing/2014/main" id="{19FB8E28-5FDC-0043-9194-DDBAF6FF8696}"/>
              </a:ext>
            </a:extLst>
          </p:cNvPr>
          <p:cNvSpPr/>
          <p:nvPr/>
        </p:nvSpPr>
        <p:spPr>
          <a:xfrm>
            <a:off x="206640" y="3610638"/>
            <a:ext cx="8730718" cy="369332"/>
          </a:xfrm>
          <a:prstGeom prst="rect">
            <a:avLst/>
          </a:prstGeom>
          <a:solidFill>
            <a:schemeClr val="bg1"/>
          </a:solidFill>
        </p:spPr>
        <p:txBody>
          <a:bodyPr wrap="square">
            <a:spAutoFit/>
          </a:bodyPr>
          <a:lstStyle/>
          <a:p>
            <a:r>
              <a:rPr lang="en-AU" dirty="0">
                <a:latin typeface="Times New Roman" panose="02020603050405020304" pitchFamily="18" charset="0"/>
                <a:ea typeface="Times New Roman" panose="02020603050405020304" pitchFamily="18" charset="0"/>
                <a:cs typeface="Times New Roman" panose="02020603050405020304" pitchFamily="18" charset="0"/>
              </a:rPr>
              <a:t>A spiritual transformation takes place in us. </a:t>
            </a:r>
            <a:r>
              <a:rPr lang="en-AU" dirty="0">
                <a:latin typeface="Comic Sans MS" panose="030F0902030302020204" pitchFamily="66" charset="0"/>
                <a:ea typeface="Times New Roman" panose="02020603050405020304" pitchFamily="18" charset="0"/>
                <a:cs typeface="Times New Roman" panose="02020603050405020304" pitchFamily="18" charset="0"/>
              </a:rPr>
              <a:t>if anyone is in Christ, he is a new creation</a:t>
            </a:r>
            <a:r>
              <a:rPr lang="en-AU" dirty="0">
                <a:latin typeface="Times New Roman" panose="02020603050405020304" pitchFamily="18" charset="0"/>
                <a:ea typeface="Times New Roman" panose="02020603050405020304" pitchFamily="18" charset="0"/>
                <a:cs typeface="Times New Roman" panose="02020603050405020304" pitchFamily="18" charset="0"/>
              </a:rPr>
              <a:t> </a:t>
            </a:r>
            <a:endParaRPr lang="en-A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693922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TextBox 16">
            <a:extLst>
              <a:ext uri="{FF2B5EF4-FFF2-40B4-BE49-F238E27FC236}">
                <a16:creationId xmlns:a16="http://schemas.microsoft.com/office/drawing/2014/main" id="{86E78848-A215-7044-BB3B-E4D321D894CD}"/>
              </a:ext>
            </a:extLst>
          </p:cNvPr>
          <p:cNvSpPr txBox="1"/>
          <p:nvPr/>
        </p:nvSpPr>
        <p:spPr>
          <a:xfrm>
            <a:off x="5076056" y="16847"/>
            <a:ext cx="4042354" cy="769441"/>
          </a:xfrm>
          <a:prstGeom prst="rect">
            <a:avLst/>
          </a:prstGeom>
          <a:noFill/>
          <a:ln>
            <a:noFill/>
          </a:ln>
        </p:spPr>
        <p:txBody>
          <a:bodyPr wrap="square" rtlCol="0">
            <a:spAutoFit/>
          </a:bodyPr>
          <a:lstStyle/>
          <a:p>
            <a:pPr algn="ctr"/>
            <a:r>
              <a:rPr lang="en-AU" sz="2200" i="1" dirty="0">
                <a:solidFill>
                  <a:schemeClr val="bg1"/>
                </a:solidFill>
                <a:latin typeface="Times New Roman" panose="02020603050405020304" pitchFamily="18" charset="0"/>
                <a:cs typeface="Times New Roman" panose="02020603050405020304" pitchFamily="18" charset="0"/>
              </a:rPr>
              <a:t>Peace on Earth and mercy mild;</a:t>
            </a:r>
            <a:br>
              <a:rPr lang="en-AU" sz="2200" i="1" dirty="0">
                <a:solidFill>
                  <a:schemeClr val="bg1"/>
                </a:solidFill>
                <a:latin typeface="Times New Roman" panose="02020603050405020304" pitchFamily="18" charset="0"/>
                <a:cs typeface="Times New Roman" panose="02020603050405020304" pitchFamily="18" charset="0"/>
              </a:rPr>
            </a:br>
            <a:r>
              <a:rPr lang="en-AU" sz="2200" i="1" dirty="0">
                <a:solidFill>
                  <a:schemeClr val="bg1"/>
                </a:solidFill>
                <a:latin typeface="Times New Roman" panose="02020603050405020304" pitchFamily="18" charset="0"/>
                <a:cs typeface="Times New Roman" panose="02020603050405020304" pitchFamily="18" charset="0"/>
              </a:rPr>
              <a:t>God and sinner reconciled.</a:t>
            </a:r>
          </a:p>
        </p:txBody>
      </p:sp>
      <p:sp>
        <p:nvSpPr>
          <p:cNvPr id="12" name="TextBox 11">
            <a:extLst>
              <a:ext uri="{FF2B5EF4-FFF2-40B4-BE49-F238E27FC236}">
                <a16:creationId xmlns:a16="http://schemas.microsoft.com/office/drawing/2014/main" id="{357E4AAD-A78A-2940-9B56-714D394EDF0C}"/>
              </a:ext>
            </a:extLst>
          </p:cNvPr>
          <p:cNvSpPr txBox="1"/>
          <p:nvPr/>
        </p:nvSpPr>
        <p:spPr>
          <a:xfrm>
            <a:off x="11687" y="2025891"/>
            <a:ext cx="9144000" cy="400110"/>
          </a:xfrm>
          <a:prstGeom prst="rect">
            <a:avLst/>
          </a:prstGeom>
          <a:noFill/>
        </p:spPr>
        <p:txBody>
          <a:bodyPr wrap="square" rtlCol="0">
            <a:spAutoFit/>
          </a:bodyPr>
          <a:lstStyle/>
          <a:p>
            <a:pPr marL="342900" indent="-342900">
              <a:buFont typeface="Arial" panose="020B0604020202020204" pitchFamily="34" charset="0"/>
              <a:buChar char="•"/>
            </a:pPr>
            <a:r>
              <a:rPr lang="en-AU" sz="2000" dirty="0">
                <a:solidFill>
                  <a:srgbClr val="FFFF00"/>
                </a:solidFill>
                <a:latin typeface="Times New Roman" panose="02020603050405020304" pitchFamily="18" charset="0"/>
                <a:cs typeface="Times New Roman" panose="02020603050405020304" pitchFamily="18" charset="0"/>
              </a:rPr>
              <a:t>Moves us to please Him (</a:t>
            </a:r>
            <a:r>
              <a:rPr lang="en-AU" sz="2000" dirty="0" err="1">
                <a:solidFill>
                  <a:srgbClr val="FFFF00"/>
                </a:solidFill>
                <a:latin typeface="Times New Roman" panose="02020603050405020304" pitchFamily="18" charset="0"/>
                <a:cs typeface="Times New Roman" panose="02020603050405020304" pitchFamily="18" charset="0"/>
              </a:rPr>
              <a:t>v9</a:t>
            </a:r>
            <a:r>
              <a:rPr lang="en-AU" sz="2000" dirty="0">
                <a:solidFill>
                  <a:srgbClr val="FFFF00"/>
                </a:solidFill>
                <a:latin typeface="Times New Roman" panose="02020603050405020304" pitchFamily="18" charset="0"/>
                <a:cs typeface="Times New Roman" panose="02020603050405020304" pitchFamily="18" charset="0"/>
              </a:rPr>
              <a:t>) &amp; Persuade others to be reconciled to Jesus (</a:t>
            </a:r>
            <a:r>
              <a:rPr lang="en-AU" sz="2000" dirty="0" err="1">
                <a:solidFill>
                  <a:srgbClr val="FFFF00"/>
                </a:solidFill>
                <a:latin typeface="Times New Roman" panose="02020603050405020304" pitchFamily="18" charset="0"/>
                <a:cs typeface="Times New Roman" panose="02020603050405020304" pitchFamily="18" charset="0"/>
              </a:rPr>
              <a:t>v11</a:t>
            </a:r>
            <a:r>
              <a:rPr lang="en-AU" sz="2000" dirty="0">
                <a:solidFill>
                  <a:srgbClr val="FFFF00"/>
                </a:solidFill>
                <a:latin typeface="Times New Roman" panose="02020603050405020304" pitchFamily="18" charset="0"/>
                <a:cs typeface="Times New Roman" panose="02020603050405020304" pitchFamily="18" charset="0"/>
              </a:rPr>
              <a:t>)</a:t>
            </a:r>
          </a:p>
        </p:txBody>
      </p:sp>
      <p:sp>
        <p:nvSpPr>
          <p:cNvPr id="6" name="TextBox 5">
            <a:extLst>
              <a:ext uri="{FF2B5EF4-FFF2-40B4-BE49-F238E27FC236}">
                <a16:creationId xmlns:a16="http://schemas.microsoft.com/office/drawing/2014/main" id="{4ED7EDBB-54B2-EB4D-9E37-3FE437F9AB3C}"/>
              </a:ext>
            </a:extLst>
          </p:cNvPr>
          <p:cNvSpPr txBox="1"/>
          <p:nvPr/>
        </p:nvSpPr>
        <p:spPr>
          <a:xfrm>
            <a:off x="0" y="491520"/>
            <a:ext cx="9144000" cy="1323439"/>
          </a:xfrm>
          <a:prstGeom prst="rect">
            <a:avLst/>
          </a:prstGeom>
          <a:noFill/>
          <a:ln>
            <a:noFill/>
          </a:ln>
        </p:spPr>
        <p:txBody>
          <a:bodyPr wrap="square" rtlCol="0">
            <a:spAutoFit/>
          </a:bodyPr>
          <a:lstStyle/>
          <a:p>
            <a:pPr marL="227013" indent="-227013">
              <a:buFont typeface="Arial" panose="020B0604020202020204" pitchFamily="34" charset="0"/>
              <a:buChar char="•"/>
            </a:pPr>
            <a:r>
              <a:rPr lang="en-AU" sz="2000" dirty="0">
                <a:solidFill>
                  <a:srgbClr val="FFFF00"/>
                </a:solidFill>
                <a:latin typeface="Times New Roman" panose="02020603050405020304" pitchFamily="18" charset="0"/>
                <a:cs typeface="Times New Roman" panose="02020603050405020304" pitchFamily="18" charset="0"/>
              </a:rPr>
              <a:t>Authentic peace only comes through reconciliation</a:t>
            </a:r>
          </a:p>
          <a:p>
            <a:pPr marL="227013" indent="-227013">
              <a:buFont typeface="Arial" panose="020B0604020202020204" pitchFamily="34" charset="0"/>
              <a:buChar char="•"/>
            </a:pPr>
            <a:r>
              <a:rPr lang="en-AU" sz="2000" dirty="0">
                <a:solidFill>
                  <a:srgbClr val="FFFF00"/>
                </a:solidFill>
                <a:latin typeface="Times New Roman" panose="02020603050405020304" pitchFamily="18" charset="0"/>
                <a:cs typeface="Times New Roman" panose="02020603050405020304" pitchFamily="18" charset="0"/>
              </a:rPr>
              <a:t>Jesus came to save us from our sins.  He does it through reconciliation.</a:t>
            </a:r>
          </a:p>
          <a:p>
            <a:pPr marL="227013" indent="-227013">
              <a:buFont typeface="Arial" panose="020B0604020202020204" pitchFamily="34" charset="0"/>
              <a:buChar char="•"/>
            </a:pPr>
            <a:r>
              <a:rPr lang="en-AU" sz="2000" dirty="0">
                <a:solidFill>
                  <a:srgbClr val="FFFF00"/>
                </a:solidFill>
                <a:latin typeface="Times New Roman" panose="02020603050405020304" pitchFamily="18" charset="0"/>
                <a:cs typeface="Times New Roman" panose="02020603050405020304" pitchFamily="18" charset="0"/>
              </a:rPr>
              <a:t>Restoring a proper balance;  An exchange takes place;  </a:t>
            </a:r>
            <a:br>
              <a:rPr lang="en-AU" sz="2000" dirty="0">
                <a:solidFill>
                  <a:srgbClr val="FFFF00"/>
                </a:solidFill>
                <a:latin typeface="Times New Roman" panose="02020603050405020304" pitchFamily="18" charset="0"/>
                <a:cs typeface="Times New Roman" panose="02020603050405020304" pitchFamily="18" charset="0"/>
              </a:rPr>
            </a:br>
            <a:r>
              <a:rPr lang="en-AU" sz="2000" dirty="0">
                <a:solidFill>
                  <a:srgbClr val="FFFF00"/>
                </a:solidFill>
                <a:latin typeface="Times New Roman" panose="02020603050405020304" pitchFamily="18" charset="0"/>
                <a:cs typeface="Times New Roman" panose="02020603050405020304" pitchFamily="18" charset="0"/>
              </a:rPr>
              <a:t>Restores a proper relationship with God</a:t>
            </a:r>
          </a:p>
        </p:txBody>
      </p:sp>
      <p:sp>
        <p:nvSpPr>
          <p:cNvPr id="4" name="TextBox 3">
            <a:extLst>
              <a:ext uri="{FF2B5EF4-FFF2-40B4-BE49-F238E27FC236}">
                <a16:creationId xmlns:a16="http://schemas.microsoft.com/office/drawing/2014/main" id="{68B92DDA-B917-0442-94FA-90376964C578}"/>
              </a:ext>
            </a:extLst>
          </p:cNvPr>
          <p:cNvSpPr txBox="1"/>
          <p:nvPr/>
        </p:nvSpPr>
        <p:spPr>
          <a:xfrm>
            <a:off x="1669851" y="5715000"/>
            <a:ext cx="5804297" cy="230832"/>
          </a:xfrm>
          <a:prstGeom prst="rect">
            <a:avLst/>
          </a:prstGeom>
          <a:noFill/>
        </p:spPr>
        <p:txBody>
          <a:bodyPr wrap="square" rtlCol="0">
            <a:spAutoFit/>
          </a:bodyPr>
          <a:lstStyle/>
          <a:p>
            <a:r>
              <a:rPr lang="en-AU" sz="900">
                <a:hlinkClick r:id="rId3" tooltip="https://4mygodsglory.wordpress.com/2015/12/01/christmas-haiku-25/"/>
              </a:rPr>
              <a:t>This Photo</a:t>
            </a:r>
            <a:r>
              <a:rPr lang="en-AU" sz="900"/>
              <a:t> by Unknown Author is licensed under </a:t>
            </a:r>
            <a:r>
              <a:rPr lang="en-AU" sz="900">
                <a:hlinkClick r:id="rId4" tooltip="https://creativecommons.org/licenses/by-nd/3.0/"/>
              </a:rPr>
              <a:t>CC BY-ND</a:t>
            </a:r>
            <a:endParaRPr lang="en-AU" sz="900"/>
          </a:p>
        </p:txBody>
      </p:sp>
      <p:sp>
        <p:nvSpPr>
          <p:cNvPr id="5" name="TextBox 4">
            <a:extLst>
              <a:ext uri="{FF2B5EF4-FFF2-40B4-BE49-F238E27FC236}">
                <a16:creationId xmlns:a16="http://schemas.microsoft.com/office/drawing/2014/main" id="{C7443FDC-4E30-BF4E-9280-CD0037C718DE}"/>
              </a:ext>
            </a:extLst>
          </p:cNvPr>
          <p:cNvSpPr txBox="1"/>
          <p:nvPr/>
        </p:nvSpPr>
        <p:spPr>
          <a:xfrm>
            <a:off x="1547664" y="-7794"/>
            <a:ext cx="3600400" cy="615553"/>
          </a:xfrm>
          <a:prstGeom prst="rect">
            <a:avLst/>
          </a:prstGeom>
          <a:noFill/>
        </p:spPr>
        <p:txBody>
          <a:bodyPr wrap="square" rtlCol="0">
            <a:spAutoFit/>
          </a:bodyPr>
          <a:lstStyle/>
          <a:p>
            <a:r>
              <a:rPr lang="en-AU" sz="3400" b="1" dirty="0">
                <a:solidFill>
                  <a:schemeClr val="bg1"/>
                </a:solidFill>
                <a:latin typeface="Minion Pro" panose="02040503050201020203" pitchFamily="18" charset="0"/>
                <a:cs typeface="Aldhabi" panose="020F0502020204030204" pitchFamily="34" charset="0"/>
              </a:rPr>
              <a:t>Reconciliation</a:t>
            </a:r>
          </a:p>
        </p:txBody>
      </p:sp>
      <p:sp>
        <p:nvSpPr>
          <p:cNvPr id="9" name="TextBox 8">
            <a:extLst>
              <a:ext uri="{FF2B5EF4-FFF2-40B4-BE49-F238E27FC236}">
                <a16:creationId xmlns:a16="http://schemas.microsoft.com/office/drawing/2014/main" id="{75CCE417-D782-9E4D-9823-E3F1C43A0B90}"/>
              </a:ext>
            </a:extLst>
          </p:cNvPr>
          <p:cNvSpPr txBox="1"/>
          <p:nvPr/>
        </p:nvSpPr>
        <p:spPr>
          <a:xfrm>
            <a:off x="11687" y="1719038"/>
            <a:ext cx="9132313" cy="400110"/>
          </a:xfrm>
          <a:prstGeom prst="rect">
            <a:avLst/>
          </a:prstGeom>
          <a:noFill/>
          <a:ln>
            <a:noFill/>
          </a:ln>
        </p:spPr>
        <p:txBody>
          <a:bodyPr wrap="square" rtlCol="0">
            <a:spAutoFit/>
          </a:bodyPr>
          <a:lstStyle/>
          <a:p>
            <a:r>
              <a:rPr lang="en-AU" sz="2000" b="1" dirty="0">
                <a:solidFill>
                  <a:schemeClr val="bg1"/>
                </a:solidFill>
                <a:latin typeface="Times New Roman" panose="02020603050405020304" pitchFamily="18" charset="0"/>
                <a:cs typeface="Times New Roman" panose="02020603050405020304" pitchFamily="18" charset="0"/>
              </a:rPr>
              <a:t>1.  A fear of Christ</a:t>
            </a:r>
            <a:r>
              <a:rPr lang="en-AU" sz="2000" dirty="0">
                <a:solidFill>
                  <a:schemeClr val="bg1"/>
                </a:solidFill>
                <a:latin typeface="Times New Roman" panose="02020603050405020304" pitchFamily="18" charset="0"/>
                <a:cs typeface="Times New Roman" panose="02020603050405020304" pitchFamily="18" charset="0"/>
              </a:rPr>
              <a:t> – We must all appear before the judgment seat of Christ</a:t>
            </a:r>
            <a:endParaRPr lang="en-AU" sz="2000" b="1" dirty="0">
              <a:solidFill>
                <a:schemeClr val="bg1"/>
              </a:solidFill>
              <a:latin typeface="Times New Roman" panose="02020603050405020304" pitchFamily="18" charset="0"/>
              <a:cs typeface="Times New Roman" panose="02020603050405020304" pitchFamily="18" charset="0"/>
            </a:endParaRPr>
          </a:p>
        </p:txBody>
      </p:sp>
      <p:sp>
        <p:nvSpPr>
          <p:cNvPr id="11" name="TextBox 10">
            <a:extLst>
              <a:ext uri="{FF2B5EF4-FFF2-40B4-BE49-F238E27FC236}">
                <a16:creationId xmlns:a16="http://schemas.microsoft.com/office/drawing/2014/main" id="{CABC960C-C232-A54D-A727-A567166DC94D}"/>
              </a:ext>
            </a:extLst>
          </p:cNvPr>
          <p:cNvSpPr txBox="1"/>
          <p:nvPr/>
        </p:nvSpPr>
        <p:spPr>
          <a:xfrm>
            <a:off x="-25590" y="2641332"/>
            <a:ext cx="9144000" cy="1015663"/>
          </a:xfrm>
          <a:prstGeom prst="rect">
            <a:avLst/>
          </a:prstGeom>
          <a:noFill/>
        </p:spPr>
        <p:txBody>
          <a:bodyPr wrap="square" rtlCol="0">
            <a:spAutoFit/>
          </a:bodyPr>
          <a:lstStyle/>
          <a:p>
            <a:pPr marL="342900" indent="-342900">
              <a:buFont typeface="Arial" panose="020B0604020202020204" pitchFamily="34" charset="0"/>
              <a:buChar char="•"/>
            </a:pPr>
            <a:r>
              <a:rPr lang="en-AU" sz="2000" dirty="0">
                <a:solidFill>
                  <a:srgbClr val="FFFF00"/>
                </a:solidFill>
                <a:latin typeface="Times New Roman" panose="02020603050405020304" pitchFamily="18" charset="0"/>
                <a:cs typeface="Times New Roman" panose="02020603050405020304" pitchFamily="18" charset="0"/>
              </a:rPr>
              <a:t>The great exchange:  His life for mine;  My life for His.</a:t>
            </a:r>
          </a:p>
          <a:p>
            <a:pPr marL="342900" indent="-342900">
              <a:buFont typeface="Arial" panose="020B0604020202020204" pitchFamily="34" charset="0"/>
              <a:buChar char="•"/>
            </a:pPr>
            <a:r>
              <a:rPr lang="en-AU" sz="2000" dirty="0">
                <a:solidFill>
                  <a:srgbClr val="FFFF00"/>
                </a:solidFill>
                <a:latin typeface="Times New Roman" panose="02020603050405020304" pitchFamily="18" charset="0"/>
                <a:cs typeface="Times New Roman" panose="02020603050405020304" pitchFamily="18" charset="0"/>
              </a:rPr>
              <a:t>Jesus loved us enough to died to pay the penalty of our sins.  </a:t>
            </a:r>
          </a:p>
          <a:p>
            <a:pPr marL="342900" indent="-342900">
              <a:buFont typeface="Arial" panose="020B0604020202020204" pitchFamily="34" charset="0"/>
              <a:buChar char="•"/>
            </a:pPr>
            <a:r>
              <a:rPr lang="en-AU" sz="2000" dirty="0">
                <a:solidFill>
                  <a:srgbClr val="FFFF00"/>
                </a:solidFill>
                <a:latin typeface="Times New Roman" panose="02020603050405020304" pitchFamily="18" charset="0"/>
                <a:cs typeface="Times New Roman" panose="02020603050405020304" pitchFamily="18" charset="0"/>
              </a:rPr>
              <a:t>I die to self / Born again to live for Him</a:t>
            </a:r>
          </a:p>
        </p:txBody>
      </p:sp>
      <p:sp>
        <p:nvSpPr>
          <p:cNvPr id="13" name="TextBox 12">
            <a:extLst>
              <a:ext uri="{FF2B5EF4-FFF2-40B4-BE49-F238E27FC236}">
                <a16:creationId xmlns:a16="http://schemas.microsoft.com/office/drawing/2014/main" id="{1333FB7E-28C1-F54A-B19B-E94D60E60840}"/>
              </a:ext>
            </a:extLst>
          </p:cNvPr>
          <p:cNvSpPr txBox="1"/>
          <p:nvPr/>
        </p:nvSpPr>
        <p:spPr>
          <a:xfrm>
            <a:off x="11687" y="2345050"/>
            <a:ext cx="9132313" cy="400110"/>
          </a:xfrm>
          <a:prstGeom prst="rect">
            <a:avLst/>
          </a:prstGeom>
          <a:noFill/>
          <a:ln>
            <a:noFill/>
          </a:ln>
        </p:spPr>
        <p:txBody>
          <a:bodyPr wrap="square" rtlCol="0">
            <a:spAutoFit/>
          </a:bodyPr>
          <a:lstStyle/>
          <a:p>
            <a:r>
              <a:rPr lang="en-AU" sz="2000" b="1" dirty="0">
                <a:solidFill>
                  <a:schemeClr val="bg1"/>
                </a:solidFill>
                <a:latin typeface="Times New Roman" panose="02020603050405020304" pitchFamily="18" charset="0"/>
                <a:cs typeface="Times New Roman" panose="02020603050405020304" pitchFamily="18" charset="0"/>
              </a:rPr>
              <a:t>2.  The Love of Christ controls us</a:t>
            </a:r>
            <a:r>
              <a:rPr lang="en-AU" sz="2000" dirty="0">
                <a:solidFill>
                  <a:schemeClr val="bg1"/>
                </a:solidFill>
                <a:latin typeface="Times New Roman" panose="02020603050405020304" pitchFamily="18" charset="0"/>
                <a:cs typeface="Times New Roman" panose="02020603050405020304" pitchFamily="18" charset="0"/>
              </a:rPr>
              <a:t> – Jesus not only our judge, but also our Saviour</a:t>
            </a:r>
            <a:endParaRPr lang="en-AU" sz="2000" b="1" dirty="0">
              <a:solidFill>
                <a:schemeClr val="bg1"/>
              </a:solidFill>
              <a:latin typeface="Times New Roman" panose="02020603050405020304" pitchFamily="18" charset="0"/>
              <a:cs typeface="Times New Roman" panose="02020603050405020304" pitchFamily="18" charset="0"/>
            </a:endParaRPr>
          </a:p>
        </p:txBody>
      </p:sp>
      <p:sp>
        <p:nvSpPr>
          <p:cNvPr id="14" name="Rectangle 13">
            <a:extLst>
              <a:ext uri="{FF2B5EF4-FFF2-40B4-BE49-F238E27FC236}">
                <a16:creationId xmlns:a16="http://schemas.microsoft.com/office/drawing/2014/main" id="{19FB8E28-5FDC-0043-9194-DDBAF6FF8696}"/>
              </a:ext>
            </a:extLst>
          </p:cNvPr>
          <p:cNvSpPr/>
          <p:nvPr/>
        </p:nvSpPr>
        <p:spPr>
          <a:xfrm>
            <a:off x="206640" y="3610638"/>
            <a:ext cx="8730718" cy="369332"/>
          </a:xfrm>
          <a:prstGeom prst="rect">
            <a:avLst/>
          </a:prstGeom>
          <a:solidFill>
            <a:schemeClr val="bg1"/>
          </a:solidFill>
        </p:spPr>
        <p:txBody>
          <a:bodyPr wrap="square">
            <a:spAutoFit/>
          </a:bodyPr>
          <a:lstStyle/>
          <a:p>
            <a:r>
              <a:rPr lang="en-AU" dirty="0">
                <a:latin typeface="Times New Roman" panose="02020603050405020304" pitchFamily="18" charset="0"/>
                <a:ea typeface="Times New Roman" panose="02020603050405020304" pitchFamily="18" charset="0"/>
                <a:cs typeface="Times New Roman" panose="02020603050405020304" pitchFamily="18" charset="0"/>
              </a:rPr>
              <a:t>A spiritual transformation takes place in us. </a:t>
            </a:r>
            <a:r>
              <a:rPr lang="en-AU" dirty="0">
                <a:latin typeface="Comic Sans MS" panose="030F0902030302020204" pitchFamily="66" charset="0"/>
                <a:ea typeface="Times New Roman" panose="02020603050405020304" pitchFamily="18" charset="0"/>
                <a:cs typeface="Times New Roman" panose="02020603050405020304" pitchFamily="18" charset="0"/>
              </a:rPr>
              <a:t>if anyone is in Christ, he is a new creation</a:t>
            </a:r>
            <a:r>
              <a:rPr lang="en-AU" dirty="0">
                <a:latin typeface="Times New Roman" panose="02020603050405020304" pitchFamily="18" charset="0"/>
                <a:ea typeface="Times New Roman" panose="02020603050405020304" pitchFamily="18" charset="0"/>
                <a:cs typeface="Times New Roman" panose="02020603050405020304" pitchFamily="18" charset="0"/>
              </a:rPr>
              <a:t> </a:t>
            </a:r>
            <a:endParaRPr lang="en-AU" dirty="0">
              <a:latin typeface="Times New Roman" panose="02020603050405020304" pitchFamily="18" charset="0"/>
              <a:cs typeface="Times New Roman" panose="02020603050405020304" pitchFamily="18" charset="0"/>
            </a:endParaRPr>
          </a:p>
        </p:txBody>
      </p:sp>
      <p:sp>
        <p:nvSpPr>
          <p:cNvPr id="15" name="TextBox 14">
            <a:extLst>
              <a:ext uri="{FF2B5EF4-FFF2-40B4-BE49-F238E27FC236}">
                <a16:creationId xmlns:a16="http://schemas.microsoft.com/office/drawing/2014/main" id="{FDA4957C-7054-3F4C-89C1-18BD409FD6EC}"/>
              </a:ext>
            </a:extLst>
          </p:cNvPr>
          <p:cNvSpPr txBox="1"/>
          <p:nvPr/>
        </p:nvSpPr>
        <p:spPr>
          <a:xfrm>
            <a:off x="18721" y="3998004"/>
            <a:ext cx="9132313" cy="400110"/>
          </a:xfrm>
          <a:prstGeom prst="rect">
            <a:avLst/>
          </a:prstGeom>
          <a:noFill/>
          <a:ln>
            <a:noFill/>
          </a:ln>
        </p:spPr>
        <p:txBody>
          <a:bodyPr wrap="square" rtlCol="0">
            <a:spAutoFit/>
          </a:bodyPr>
          <a:lstStyle/>
          <a:p>
            <a:r>
              <a:rPr lang="en-AU" sz="2000" b="1" dirty="0">
                <a:solidFill>
                  <a:schemeClr val="bg1"/>
                </a:solidFill>
                <a:latin typeface="Times New Roman" panose="02020603050405020304" pitchFamily="18" charset="0"/>
                <a:cs typeface="Times New Roman" panose="02020603050405020304" pitchFamily="18" charset="0"/>
              </a:rPr>
              <a:t>3.  Ambassadors for Christ</a:t>
            </a:r>
            <a:r>
              <a:rPr lang="en-AU" sz="2000" dirty="0">
                <a:solidFill>
                  <a:schemeClr val="bg1"/>
                </a:solidFill>
                <a:latin typeface="Times New Roman" panose="02020603050405020304" pitchFamily="18" charset="0"/>
                <a:cs typeface="Times New Roman" panose="02020603050405020304" pitchFamily="18" charset="0"/>
              </a:rPr>
              <a:t> – The message of reconciliation entrusted to us</a:t>
            </a:r>
            <a:endParaRPr lang="en-AU" sz="2000" b="1" dirty="0">
              <a:solidFill>
                <a:schemeClr val="bg1"/>
              </a:solidFill>
              <a:latin typeface="Times New Roman" panose="02020603050405020304" pitchFamily="18" charset="0"/>
              <a:cs typeface="Times New Roman" panose="02020603050405020304" pitchFamily="18" charset="0"/>
            </a:endParaRPr>
          </a:p>
        </p:txBody>
      </p:sp>
      <p:sp>
        <p:nvSpPr>
          <p:cNvPr id="16" name="TextBox 15">
            <a:extLst>
              <a:ext uri="{FF2B5EF4-FFF2-40B4-BE49-F238E27FC236}">
                <a16:creationId xmlns:a16="http://schemas.microsoft.com/office/drawing/2014/main" id="{B0CFF781-65B4-044A-B68D-34B3355F1C95}"/>
              </a:ext>
            </a:extLst>
          </p:cNvPr>
          <p:cNvSpPr txBox="1"/>
          <p:nvPr/>
        </p:nvSpPr>
        <p:spPr>
          <a:xfrm>
            <a:off x="9579" y="4308354"/>
            <a:ext cx="9144000" cy="400110"/>
          </a:xfrm>
          <a:prstGeom prst="rect">
            <a:avLst/>
          </a:prstGeom>
          <a:noFill/>
        </p:spPr>
        <p:txBody>
          <a:bodyPr wrap="square" rtlCol="0">
            <a:spAutoFit/>
          </a:bodyPr>
          <a:lstStyle/>
          <a:p>
            <a:pPr marL="342900" indent="-342900">
              <a:buFont typeface="Arial" panose="020B0604020202020204" pitchFamily="34" charset="0"/>
              <a:buChar char="•"/>
            </a:pPr>
            <a:r>
              <a:rPr lang="en-AU" sz="2000" dirty="0">
                <a:solidFill>
                  <a:srgbClr val="FFFF00"/>
                </a:solidFill>
                <a:latin typeface="Times New Roman" panose="02020603050405020304" pitchFamily="18" charset="0"/>
                <a:cs typeface="Times New Roman" panose="02020603050405020304" pitchFamily="18" charset="0"/>
              </a:rPr>
              <a:t>If we love others, we must be moved to persuade them to be reconciled to Jesus</a:t>
            </a:r>
          </a:p>
        </p:txBody>
      </p:sp>
      <p:sp>
        <p:nvSpPr>
          <p:cNvPr id="18" name="TextBox 17">
            <a:extLst>
              <a:ext uri="{FF2B5EF4-FFF2-40B4-BE49-F238E27FC236}">
                <a16:creationId xmlns:a16="http://schemas.microsoft.com/office/drawing/2014/main" id="{4211477E-5847-624B-9385-FD4206F2A365}"/>
              </a:ext>
            </a:extLst>
          </p:cNvPr>
          <p:cNvSpPr txBox="1"/>
          <p:nvPr/>
        </p:nvSpPr>
        <p:spPr>
          <a:xfrm>
            <a:off x="2545" y="4617843"/>
            <a:ext cx="9144000" cy="1015663"/>
          </a:xfrm>
          <a:prstGeom prst="rect">
            <a:avLst/>
          </a:prstGeom>
          <a:noFill/>
        </p:spPr>
        <p:txBody>
          <a:bodyPr wrap="square" rtlCol="0">
            <a:spAutoFit/>
          </a:bodyPr>
          <a:lstStyle/>
          <a:p>
            <a:pPr marL="342900" indent="-342900">
              <a:buFont typeface="Arial" panose="020B0604020202020204" pitchFamily="34" charset="0"/>
              <a:buChar char="•"/>
            </a:pPr>
            <a:r>
              <a:rPr lang="en-AU" sz="2000" dirty="0">
                <a:solidFill>
                  <a:srgbClr val="FFFF00"/>
                </a:solidFill>
                <a:latin typeface="Times New Roman" panose="02020603050405020304" pitchFamily="18" charset="0"/>
                <a:cs typeface="Times New Roman" panose="02020603050405020304" pitchFamily="18" charset="0"/>
              </a:rPr>
              <a:t>We become agents of reconciliation – be reconciled with one another</a:t>
            </a:r>
          </a:p>
          <a:p>
            <a:pPr marL="342900" indent="-342900">
              <a:buFont typeface="Arial" panose="020B0604020202020204" pitchFamily="34" charset="0"/>
              <a:buChar char="•"/>
            </a:pPr>
            <a:r>
              <a:rPr lang="en-AU" sz="2000" dirty="0">
                <a:solidFill>
                  <a:srgbClr val="FFFF00"/>
                </a:solidFill>
                <a:latin typeface="Times New Roman" panose="02020603050405020304" pitchFamily="18" charset="0"/>
                <a:cs typeface="Times New Roman" panose="02020603050405020304" pitchFamily="18" charset="0"/>
              </a:rPr>
              <a:t>Authentic reconciliation is costly – it takes grace;  mercy;  forgiveness</a:t>
            </a:r>
          </a:p>
          <a:p>
            <a:pPr marL="342900" indent="-342900">
              <a:buFont typeface="Arial" panose="020B0604020202020204" pitchFamily="34" charset="0"/>
              <a:buChar char="•"/>
            </a:pPr>
            <a:r>
              <a:rPr lang="en-AU" sz="2000" dirty="0">
                <a:solidFill>
                  <a:srgbClr val="FFFF00"/>
                </a:solidFill>
                <a:latin typeface="Times New Roman" panose="02020603050405020304" pitchFamily="18" charset="0"/>
                <a:cs typeface="Times New Roman" panose="02020603050405020304" pitchFamily="18" charset="0"/>
              </a:rPr>
              <a:t>Truth-telling;  Accepting truth;  Name sin;  Repent of sin;  Seek forgiveness;  Give it</a:t>
            </a:r>
          </a:p>
        </p:txBody>
      </p:sp>
    </p:spTree>
    <p:extLst>
      <p:ext uri="{BB962C8B-B14F-4D97-AF65-F5344CB8AC3E}">
        <p14:creationId xmlns:p14="http://schemas.microsoft.com/office/powerpoint/2010/main" val="22355112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8">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8">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build="p"/>
    </p:bld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Arial"/>
        <a:cs typeface="Arial"/>
      </a:majorFont>
      <a:minorFont>
        <a:latin typeface="Arial"/>
        <a:ea typeface="Arial"/>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100508</TotalTime>
  <Words>1300</Words>
  <Application>Microsoft Macintosh PowerPoint</Application>
  <PresentationFormat>On-screen Show (16:10)</PresentationFormat>
  <Paragraphs>76</Paragraphs>
  <Slides>9</Slides>
  <Notes>8</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9</vt:i4>
      </vt:variant>
    </vt:vector>
  </HeadingPairs>
  <TitlesOfParts>
    <vt:vector size="15" baseType="lpstr">
      <vt:lpstr>Arial</vt:lpstr>
      <vt:lpstr>Calibri</vt:lpstr>
      <vt:lpstr>Comic Sans MS</vt:lpstr>
      <vt:lpstr>Minion Pro</vt:lpstr>
      <vt:lpstr>Times New Roman</vt:lpstr>
      <vt:lpstr>Default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UC Queensland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 Brumpton</dc:creator>
  <cp:lastModifiedBy>Michael Brumpton</cp:lastModifiedBy>
  <cp:revision>1677</cp:revision>
  <cp:lastPrinted>2019-12-20T23:16:15Z</cp:lastPrinted>
  <dcterms:created xsi:type="dcterms:W3CDTF">2016-11-04T06:28:01Z</dcterms:created>
  <dcterms:modified xsi:type="dcterms:W3CDTF">2019-12-23T07:37:12Z</dcterms:modified>
</cp:coreProperties>
</file>